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59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Josefin Sans"/>
      <p:regular r:id="rId25"/>
      <p:bold r:id="rId26"/>
    </p:embeddedFont>
    <p:embeddedFont>
      <p:font typeface="Noto Sans" panose="020B0502040504020204"/>
      <p:regular r:id="rId27"/>
      <p:bold r:id="rId28"/>
      <p:italic r:id="rId29"/>
      <p:boldItalic r:id="rId30"/>
    </p:embeddedFont>
    <p:embeddedFont>
      <p:font typeface="Josefin Sans Semi-Bold" panose="00000700000000000000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7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svg"/><Relationship Id="rId8" Type="http://schemas.openxmlformats.org/officeDocument/2006/relationships/image" Target="../media/image35.svg"/><Relationship Id="rId7" Type="http://schemas.openxmlformats.org/officeDocument/2006/relationships/image" Target="../media/image34.svg"/><Relationship Id="rId6" Type="http://schemas.openxmlformats.org/officeDocument/2006/relationships/image" Target="../media/image33.sv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image" Target="../media/image31.svg"/><Relationship Id="rId2" Type="http://schemas.openxmlformats.org/officeDocument/2006/relationships/image" Target="../media/image30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7.svg"/><Relationship Id="rId10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5.png"/><Relationship Id="rId4" Type="http://schemas.openxmlformats.org/officeDocument/2006/relationships/image" Target="../media/image39.svg"/><Relationship Id="rId3" Type="http://schemas.openxmlformats.org/officeDocument/2006/relationships/image" Target="../media/image34.png"/><Relationship Id="rId2" Type="http://schemas.openxmlformats.org/officeDocument/2006/relationships/image" Target="../media/image38.sv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sv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svg"/><Relationship Id="rId4" Type="http://schemas.openxmlformats.org/officeDocument/2006/relationships/image" Target="../media/image43.svg"/><Relationship Id="rId3" Type="http://schemas.openxmlformats.org/officeDocument/2006/relationships/image" Target="../media/image38.png"/><Relationship Id="rId2" Type="http://schemas.openxmlformats.org/officeDocument/2006/relationships/image" Target="../media/image42.sv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9.svg"/><Relationship Id="rId7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2.png"/><Relationship Id="rId4" Type="http://schemas.openxmlformats.org/officeDocument/2006/relationships/image" Target="../media/image47.svg"/><Relationship Id="rId3" Type="http://schemas.openxmlformats.org/officeDocument/2006/relationships/image" Target="../media/image41.png"/><Relationship Id="rId2" Type="http://schemas.openxmlformats.org/officeDocument/2006/relationships/image" Target="../media/image46.sv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3.svg"/><Relationship Id="rId7" Type="http://schemas.openxmlformats.org/officeDocument/2006/relationships/image" Target="../media/image46.png"/><Relationship Id="rId6" Type="http://schemas.openxmlformats.org/officeDocument/2006/relationships/image" Target="../media/image52.svg"/><Relationship Id="rId5" Type="http://schemas.openxmlformats.org/officeDocument/2006/relationships/image" Target="../media/image45.png"/><Relationship Id="rId4" Type="http://schemas.openxmlformats.org/officeDocument/2006/relationships/image" Target="../media/image51.svg"/><Relationship Id="rId3" Type="http://schemas.openxmlformats.org/officeDocument/2006/relationships/image" Target="../media/image40.png"/><Relationship Id="rId2" Type="http://schemas.openxmlformats.org/officeDocument/2006/relationships/image" Target="../media/image50.sv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57.svg"/><Relationship Id="rId7" Type="http://schemas.openxmlformats.org/officeDocument/2006/relationships/image" Target="../media/image56.svg"/><Relationship Id="rId6" Type="http://schemas.openxmlformats.org/officeDocument/2006/relationships/image" Target="../media/image15.png"/><Relationship Id="rId5" Type="http://schemas.openxmlformats.org/officeDocument/2006/relationships/image" Target="../media/image55.svg"/><Relationship Id="rId4" Type="http://schemas.openxmlformats.org/officeDocument/2006/relationships/image" Target="../media/image14.png"/><Relationship Id="rId3" Type="http://schemas.openxmlformats.org/officeDocument/2006/relationships/image" Target="../media/image48.png"/><Relationship Id="rId2" Type="http://schemas.openxmlformats.org/officeDocument/2006/relationships/image" Target="../media/image54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.sv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sv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svg"/><Relationship Id="rId8" Type="http://schemas.openxmlformats.org/officeDocument/2006/relationships/image" Target="../media/image15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1.svg"/><Relationship Id="rId15" Type="http://schemas.openxmlformats.org/officeDocument/2006/relationships/image" Target="../media/image17.png"/><Relationship Id="rId14" Type="http://schemas.openxmlformats.org/officeDocument/2006/relationships/image" Target="../media/image20.svg"/><Relationship Id="rId13" Type="http://schemas.openxmlformats.org/officeDocument/2006/relationships/image" Target="../media/image16.png"/><Relationship Id="rId12" Type="http://schemas.openxmlformats.org/officeDocument/2006/relationships/image" Target="../media/image19.svg"/><Relationship Id="rId11" Type="http://schemas.openxmlformats.org/officeDocument/2006/relationships/image" Target="../media/image18.svg"/><Relationship Id="rId10" Type="http://schemas.openxmlformats.org/officeDocument/2006/relationships/image" Target="../media/image17.sv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3.svg"/><Relationship Id="rId4" Type="http://schemas.openxmlformats.org/officeDocument/2006/relationships/image" Target="../media/image20.png"/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6" Type="http://schemas.openxmlformats.org/officeDocument/2006/relationships/image" Target="../media/image26.svg"/><Relationship Id="rId5" Type="http://schemas.openxmlformats.org/officeDocument/2006/relationships/image" Target="../media/image24.png"/><Relationship Id="rId4" Type="http://schemas.openxmlformats.org/officeDocument/2006/relationships/image" Target="../media/image25.svg"/><Relationship Id="rId3" Type="http://schemas.openxmlformats.org/officeDocument/2006/relationships/image" Target="../media/image23.png"/><Relationship Id="rId2" Type="http://schemas.openxmlformats.org/officeDocument/2006/relationships/image" Target="../media/image24.sv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8.png"/><Relationship Id="rId3" Type="http://schemas.openxmlformats.org/officeDocument/2006/relationships/image" Target="../media/image27.sv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7023297" cy="10413997"/>
          </a:xfrm>
          <a:custGeom>
            <a:avLst/>
            <a:gdLst/>
            <a:ahLst/>
            <a:cxnLst/>
            <a:rect l="l" t="t" r="r" b="b"/>
            <a:pathLst>
              <a:path w="7023297" h="10413997">
                <a:moveTo>
                  <a:pt x="0" y="0"/>
                </a:moveTo>
                <a:lnTo>
                  <a:pt x="7023297" y="0"/>
                </a:lnTo>
                <a:lnTo>
                  <a:pt x="70232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00442" y="3077880"/>
            <a:ext cx="10173157" cy="422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25"/>
              </a:lnSpc>
            </a:pP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Ứng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dụng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thuật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toán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Greedy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giải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bài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toán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tối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ưu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hóa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hệ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thông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định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tuyến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xe</a:t>
            </a:r>
            <a:r>
              <a:rPr lang="en-US" sz="738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7380" dirty="0" err="1">
                <a:solidFill>
                  <a:srgbClr val="F7B4A7"/>
                </a:solidFill>
                <a:latin typeface="Josefin Sans Bold"/>
              </a:rPr>
              <a:t>buýt</a:t>
            </a:r>
            <a:endParaRPr lang="en-US" sz="738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00443" y="721062"/>
            <a:ext cx="10706557" cy="84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5"/>
              </a:lnSpc>
            </a:pPr>
            <a:r>
              <a:rPr lang="en-US" sz="4865" spc="666" dirty="0">
                <a:solidFill>
                  <a:srgbClr val="94DDDE"/>
                </a:solidFill>
                <a:latin typeface="Josefin Sans"/>
              </a:rPr>
              <a:t>THỰC TẬP CƠ SỞ NGÀNH</a:t>
            </a:r>
            <a:endParaRPr lang="en-US" sz="4865" spc="666" dirty="0">
              <a:solidFill>
                <a:srgbClr val="94DDDE"/>
              </a:solidFill>
              <a:latin typeface="Josefi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162800" y="7505700"/>
            <a:ext cx="8886190" cy="2155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5"/>
              </a:lnSpc>
            </a:pP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Nhóm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 8 </a:t>
            </a:r>
            <a:endParaRPr lang="en-US" sz="4035" dirty="0">
              <a:solidFill>
                <a:srgbClr val="94DDDE"/>
              </a:solidFill>
              <a:latin typeface="Josefin Sans"/>
            </a:endParaRPr>
          </a:p>
          <a:p>
            <a:pPr algn="l">
              <a:lnSpc>
                <a:spcPts val="5605"/>
              </a:lnSpc>
            </a:pP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Lớp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: 20222IT6040001</a:t>
            </a:r>
            <a:endParaRPr lang="en-US" sz="4035" dirty="0">
              <a:solidFill>
                <a:srgbClr val="94DDDE"/>
              </a:solidFill>
              <a:latin typeface="Josefin Sans"/>
            </a:endParaRPr>
          </a:p>
          <a:p>
            <a:pPr algn="l">
              <a:lnSpc>
                <a:spcPts val="5605"/>
              </a:lnSpc>
            </a:pP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Giảng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viên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: TS. </a:t>
            </a: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Nguyễn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Thị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4035" dirty="0" err="1">
                <a:solidFill>
                  <a:srgbClr val="94DDDE"/>
                </a:solidFill>
                <a:latin typeface="Josefin Sans"/>
              </a:rPr>
              <a:t>Mỹ</a:t>
            </a:r>
            <a:r>
              <a:rPr lang="en-US" sz="4035" dirty="0">
                <a:solidFill>
                  <a:srgbClr val="94DDDE"/>
                </a:solidFill>
                <a:latin typeface="Josefin Sans"/>
              </a:rPr>
              <a:t> Bình</a:t>
            </a:r>
            <a:endParaRPr lang="en-US" sz="4035" dirty="0">
              <a:solidFill>
                <a:srgbClr val="94DDDE"/>
              </a:solidFill>
              <a:latin typeface="Josefi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14402" y="1687944"/>
            <a:ext cx="3249197" cy="99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960" dirty="0" err="1">
                <a:solidFill>
                  <a:srgbClr val="94DDDE"/>
                </a:solidFill>
                <a:latin typeface="Noto Sans" panose="020B0502040504020204"/>
              </a:rPr>
              <a:t>Chủ</a:t>
            </a:r>
            <a:r>
              <a:rPr lang="en-US" sz="5960" dirty="0">
                <a:solidFill>
                  <a:srgbClr val="94DDDE"/>
                </a:solidFill>
                <a:latin typeface="Noto Sans" panose="020B0502040504020204"/>
              </a:rPr>
              <a:t> </a:t>
            </a:r>
            <a:r>
              <a:rPr lang="en-US" sz="5960" dirty="0" err="1">
                <a:solidFill>
                  <a:srgbClr val="94DDDE"/>
                </a:solidFill>
                <a:latin typeface="Noto Sans" panose="020B0502040504020204"/>
              </a:rPr>
              <a:t>đề</a:t>
            </a:r>
            <a:endParaRPr lang="en-US" sz="5960" dirty="0">
              <a:solidFill>
                <a:srgbClr val="94DDDE"/>
              </a:solidFill>
              <a:latin typeface="Noto Sans" panose="020B050204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7234" y="1356189"/>
            <a:ext cx="1066114" cy="904875"/>
          </a:xfrm>
          <a:custGeom>
            <a:avLst/>
            <a:gdLst/>
            <a:ahLst/>
            <a:cxnLst/>
            <a:rect l="l" t="t" r="r" b="b"/>
            <a:pathLst>
              <a:path w="1066114" h="904875">
                <a:moveTo>
                  <a:pt x="0" y="0"/>
                </a:moveTo>
                <a:lnTo>
                  <a:pt x="1066114" y="0"/>
                </a:lnTo>
                <a:lnTo>
                  <a:pt x="1066114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7234" y="2798645"/>
            <a:ext cx="1066114" cy="904875"/>
          </a:xfrm>
          <a:custGeom>
            <a:avLst/>
            <a:gdLst/>
            <a:ahLst/>
            <a:cxnLst/>
            <a:rect l="l" t="t" r="r" b="b"/>
            <a:pathLst>
              <a:path w="1066114" h="904875">
                <a:moveTo>
                  <a:pt x="0" y="0"/>
                </a:moveTo>
                <a:lnTo>
                  <a:pt x="1066114" y="0"/>
                </a:lnTo>
                <a:lnTo>
                  <a:pt x="1066114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72459" y="5663117"/>
            <a:ext cx="424996" cy="409575"/>
          </a:xfrm>
          <a:custGeom>
            <a:avLst/>
            <a:gdLst/>
            <a:ahLst/>
            <a:cxnLst/>
            <a:rect l="l" t="t" r="r" b="b"/>
            <a:pathLst>
              <a:path w="424996" h="409575">
                <a:moveTo>
                  <a:pt x="0" y="0"/>
                </a:moveTo>
                <a:lnTo>
                  <a:pt x="424996" y="0"/>
                </a:lnTo>
                <a:lnTo>
                  <a:pt x="424996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32394" y="5663117"/>
            <a:ext cx="424996" cy="409575"/>
          </a:xfrm>
          <a:custGeom>
            <a:avLst/>
            <a:gdLst/>
            <a:ahLst/>
            <a:cxnLst/>
            <a:rect l="l" t="t" r="r" b="b"/>
            <a:pathLst>
              <a:path w="424996" h="409575">
                <a:moveTo>
                  <a:pt x="0" y="0"/>
                </a:moveTo>
                <a:lnTo>
                  <a:pt x="424996" y="0"/>
                </a:lnTo>
                <a:lnTo>
                  <a:pt x="424996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01815" y="5663117"/>
            <a:ext cx="424996" cy="409575"/>
          </a:xfrm>
          <a:custGeom>
            <a:avLst/>
            <a:gdLst/>
            <a:ahLst/>
            <a:cxnLst/>
            <a:rect l="l" t="t" r="r" b="b"/>
            <a:pathLst>
              <a:path w="424996" h="409575">
                <a:moveTo>
                  <a:pt x="0" y="0"/>
                </a:moveTo>
                <a:lnTo>
                  <a:pt x="424996" y="0"/>
                </a:lnTo>
                <a:lnTo>
                  <a:pt x="424996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37989" y="5663117"/>
            <a:ext cx="424996" cy="409575"/>
          </a:xfrm>
          <a:custGeom>
            <a:avLst/>
            <a:gdLst/>
            <a:ahLst/>
            <a:cxnLst/>
            <a:rect l="l" t="t" r="r" b="b"/>
            <a:pathLst>
              <a:path w="424996" h="409575">
                <a:moveTo>
                  <a:pt x="0" y="0"/>
                </a:moveTo>
                <a:lnTo>
                  <a:pt x="424996" y="0"/>
                </a:lnTo>
                <a:lnTo>
                  <a:pt x="424996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8968" y="5663117"/>
            <a:ext cx="424996" cy="409575"/>
          </a:xfrm>
          <a:custGeom>
            <a:avLst/>
            <a:gdLst/>
            <a:ahLst/>
            <a:cxnLst/>
            <a:rect l="l" t="t" r="r" b="b"/>
            <a:pathLst>
              <a:path w="424996" h="409575">
                <a:moveTo>
                  <a:pt x="0" y="0"/>
                </a:moveTo>
                <a:lnTo>
                  <a:pt x="424996" y="0"/>
                </a:lnTo>
                <a:lnTo>
                  <a:pt x="424996" y="409575"/>
                </a:lnTo>
                <a:lnTo>
                  <a:pt x="0" y="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06465" y="-63494"/>
            <a:ext cx="5945029" cy="4469206"/>
          </a:xfrm>
          <a:custGeom>
            <a:avLst/>
            <a:gdLst/>
            <a:ahLst/>
            <a:cxnLst/>
            <a:rect l="l" t="t" r="r" b="b"/>
            <a:pathLst>
              <a:path w="5945029" h="4469206">
                <a:moveTo>
                  <a:pt x="0" y="0"/>
                </a:moveTo>
                <a:lnTo>
                  <a:pt x="5945029" y="0"/>
                </a:lnTo>
                <a:lnTo>
                  <a:pt x="5945029" y="4469207"/>
                </a:lnTo>
                <a:lnTo>
                  <a:pt x="0" y="4469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86913" y="1493415"/>
            <a:ext cx="6009122" cy="58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Tính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chất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lựa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chọn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tham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lam</a:t>
            </a:r>
            <a:endParaRPr lang="en-US" sz="345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86913" y="3049353"/>
            <a:ext cx="5989615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3440" dirty="0" err="1">
                <a:solidFill>
                  <a:srgbClr val="2B4B82"/>
                </a:solidFill>
                <a:latin typeface="Josefin Sans Bold"/>
              </a:rPr>
              <a:t>C</a:t>
            </a:r>
            <a:r>
              <a:rPr lang="vi-VN" sz="3440" dirty="0" err="1">
                <a:solidFill>
                  <a:srgbClr val="2B4B82"/>
                </a:solidFill>
                <a:latin typeface="Josefin Sans Bold"/>
              </a:rPr>
              <a:t>ấu trúc con tối </a:t>
            </a:r>
            <a:r>
              <a:rPr lang="vi-VN" sz="3440" dirty="0" err="1">
                <a:solidFill>
                  <a:srgbClr val="2B4B82"/>
                </a:solidFill>
                <a:latin typeface="Josefin Sans Bold"/>
              </a:rPr>
              <a:t>ưu</a:t>
            </a:r>
            <a:endParaRPr lang="vi-VN" sz="3440" dirty="0" err="1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7875" y="20320"/>
            <a:ext cx="5739765" cy="1454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8100" dirty="0" err="1">
                <a:solidFill>
                  <a:srgbClr val="2B4B82"/>
                </a:solidFill>
                <a:latin typeface="Josefin Sans Bold"/>
              </a:rPr>
              <a:t>Tính</a:t>
            </a:r>
            <a:r>
              <a:rPr lang="en-US" sz="8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100" dirty="0" err="1">
                <a:solidFill>
                  <a:srgbClr val="2B4B82"/>
                </a:solidFill>
                <a:latin typeface="Josefin Sans Bold"/>
              </a:rPr>
              <a:t>chất</a:t>
            </a:r>
            <a:endParaRPr lang="en-US" sz="81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7875" y="4251325"/>
            <a:ext cx="6657340" cy="1454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8100" dirty="0">
                <a:solidFill>
                  <a:srgbClr val="2B4B82"/>
                </a:solidFill>
                <a:latin typeface="Josefin Sans Bold"/>
              </a:rPr>
              <a:t>Thành </a:t>
            </a:r>
            <a:r>
              <a:rPr lang="en-US" sz="8100" dirty="0" err="1">
                <a:solidFill>
                  <a:srgbClr val="2B4B82"/>
                </a:solidFill>
                <a:latin typeface="Josefin Sans Bold"/>
              </a:rPr>
              <a:t>phần</a:t>
            </a:r>
            <a:endParaRPr lang="en-US" sz="81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035697"/>
            <a:ext cx="2361133" cy="268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Một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tập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hợp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các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ứng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viên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(candidate),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để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từ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đó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tạo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ra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lời</a:t>
            </a:r>
            <a:r>
              <a:rPr lang="en-US" sz="31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 Bold"/>
              </a:rPr>
              <a:t>giải</a:t>
            </a:r>
            <a:endParaRPr lang="en-US" sz="31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16625" y="6037945"/>
            <a:ext cx="2730246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Một hàm khả thi dùng để quyết định nếu một ứng viên có thể được dùng đê xây dựng lời giải</a:t>
            </a:r>
            <a:endParaRPr lang="en-US" sz="300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87026" y="6037945"/>
            <a:ext cx="2499360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Một hàm mục tiêu, ấn định giá trị của lời giải hoặc một lời giải chưa hoàn chỉnh</a:t>
            </a:r>
            <a:endParaRPr lang="en-US" sz="300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357053" y="6037945"/>
            <a:ext cx="2366010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Một hàm đánh giá, chỉ ra khi nào ta tìm ra một</a:t>
            </a:r>
            <a:endParaRPr lang="en-US" sz="3000">
              <a:solidFill>
                <a:srgbClr val="2B4B82"/>
              </a:solidFill>
              <a:latin typeface="Josefin Sans Bold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lời giải hoàn chỉnh</a:t>
            </a:r>
            <a:endParaRPr lang="en-US" sz="300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74671" y="6025591"/>
            <a:ext cx="2450582" cy="370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25">
                <a:solidFill>
                  <a:srgbClr val="2B4B82"/>
                </a:solidFill>
                <a:latin typeface="Josefin Sans Bold"/>
              </a:rPr>
              <a:t>Một hàm lựa chọn, để theo đó lựa chọn ứng viên tốt nhất để bổ sung vào lời giải</a:t>
            </a:r>
            <a:endParaRPr lang="en-US" sz="3025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3901" y="6998179"/>
            <a:ext cx="1993897" cy="1993897"/>
          </a:xfrm>
          <a:custGeom>
            <a:avLst/>
            <a:gdLst/>
            <a:ahLst/>
            <a:cxnLst/>
            <a:rect l="l" t="t" r="r" b="b"/>
            <a:pathLst>
              <a:path w="1993897" h="1993897">
                <a:moveTo>
                  <a:pt x="0" y="0"/>
                </a:moveTo>
                <a:lnTo>
                  <a:pt x="1993897" y="0"/>
                </a:lnTo>
                <a:lnTo>
                  <a:pt x="1993897" y="1993897"/>
                </a:lnTo>
                <a:lnTo>
                  <a:pt x="0" y="19938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424" y="1514475"/>
            <a:ext cx="8044263" cy="3838575"/>
          </a:xfrm>
          <a:custGeom>
            <a:avLst/>
            <a:gdLst/>
            <a:ahLst/>
            <a:cxnLst/>
            <a:rect l="l" t="t" r="r" b="b"/>
            <a:pathLst>
              <a:path w="8044263" h="3838575">
                <a:moveTo>
                  <a:pt x="0" y="0"/>
                </a:moveTo>
                <a:lnTo>
                  <a:pt x="8044262" y="0"/>
                </a:lnTo>
                <a:lnTo>
                  <a:pt x="8044262" y="3838575"/>
                </a:lnTo>
                <a:lnTo>
                  <a:pt x="0" y="383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684524" y="5921788"/>
            <a:ext cx="8567290" cy="4086225"/>
            <a:chOff x="0" y="0"/>
            <a:chExt cx="8567293" cy="4086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67674" cy="4086225"/>
            </a:xfrm>
            <a:custGeom>
              <a:avLst/>
              <a:gdLst/>
              <a:ahLst/>
              <a:cxnLst/>
              <a:rect l="l" t="t" r="r" b="b"/>
              <a:pathLst>
                <a:path w="8567674" h="4086225">
                  <a:moveTo>
                    <a:pt x="3836162" y="0"/>
                  </a:moveTo>
                  <a:cubicBezTo>
                    <a:pt x="3807714" y="1143"/>
                    <a:pt x="3779393" y="4191"/>
                    <a:pt x="3751199" y="9017"/>
                  </a:cubicBezTo>
                  <a:cubicBezTo>
                    <a:pt x="3714496" y="15367"/>
                    <a:pt x="3678555" y="24892"/>
                    <a:pt x="3643503" y="37338"/>
                  </a:cubicBezTo>
                  <a:cubicBezTo>
                    <a:pt x="3608451" y="49784"/>
                    <a:pt x="3574669" y="65278"/>
                    <a:pt x="3542284" y="83693"/>
                  </a:cubicBezTo>
                  <a:cubicBezTo>
                    <a:pt x="3509899" y="102108"/>
                    <a:pt x="3479292" y="122936"/>
                    <a:pt x="3450463" y="146558"/>
                  </a:cubicBezTo>
                  <a:lnTo>
                    <a:pt x="3434461" y="145796"/>
                  </a:lnTo>
                  <a:lnTo>
                    <a:pt x="392430" y="145796"/>
                  </a:lnTo>
                  <a:cubicBezTo>
                    <a:pt x="175006" y="145796"/>
                    <a:pt x="0" y="320802"/>
                    <a:pt x="0" y="538099"/>
                  </a:cubicBezTo>
                  <a:lnTo>
                    <a:pt x="0" y="973963"/>
                  </a:lnTo>
                  <a:cubicBezTo>
                    <a:pt x="0" y="1134110"/>
                    <a:pt x="94996" y="1155065"/>
                    <a:pt x="231902" y="1155065"/>
                  </a:cubicBezTo>
                  <a:cubicBezTo>
                    <a:pt x="234315" y="1155065"/>
                    <a:pt x="236855" y="1155065"/>
                    <a:pt x="239395" y="1155065"/>
                  </a:cubicBezTo>
                  <a:cubicBezTo>
                    <a:pt x="286385" y="1154811"/>
                    <a:pt x="338074" y="1152398"/>
                    <a:pt x="392430" y="1152398"/>
                  </a:cubicBezTo>
                  <a:lnTo>
                    <a:pt x="3426206" y="1152398"/>
                  </a:lnTo>
                  <a:cubicBezTo>
                    <a:pt x="3434461" y="1152398"/>
                    <a:pt x="3442716" y="1152017"/>
                    <a:pt x="3450844" y="1151509"/>
                  </a:cubicBezTo>
                  <a:cubicBezTo>
                    <a:pt x="3479673" y="1175131"/>
                    <a:pt x="3510280" y="1196086"/>
                    <a:pt x="3542665" y="1214374"/>
                  </a:cubicBezTo>
                  <a:cubicBezTo>
                    <a:pt x="3575050" y="1232662"/>
                    <a:pt x="3608832" y="1248156"/>
                    <a:pt x="3643757" y="1260729"/>
                  </a:cubicBezTo>
                  <a:cubicBezTo>
                    <a:pt x="3678682" y="1273302"/>
                    <a:pt x="3714623" y="1282700"/>
                    <a:pt x="3751326" y="1289050"/>
                  </a:cubicBezTo>
                  <a:cubicBezTo>
                    <a:pt x="3788029" y="1295400"/>
                    <a:pt x="3824986" y="1298702"/>
                    <a:pt x="3862197" y="1298702"/>
                  </a:cubicBezTo>
                  <a:lnTo>
                    <a:pt x="3922268" y="1295908"/>
                  </a:lnTo>
                  <a:cubicBezTo>
                    <a:pt x="3942207" y="1294003"/>
                    <a:pt x="3962019" y="1291209"/>
                    <a:pt x="3981831" y="1287526"/>
                  </a:cubicBezTo>
                  <a:lnTo>
                    <a:pt x="4040378" y="1273683"/>
                  </a:lnTo>
                  <a:cubicBezTo>
                    <a:pt x="4059682" y="1268222"/>
                    <a:pt x="4078605" y="1261745"/>
                    <a:pt x="4097274" y="1254506"/>
                  </a:cubicBezTo>
                  <a:lnTo>
                    <a:pt x="4152265" y="1230122"/>
                  </a:lnTo>
                  <a:cubicBezTo>
                    <a:pt x="4170172" y="1221105"/>
                    <a:pt x="4187698" y="1211326"/>
                    <a:pt x="4204716" y="1200785"/>
                  </a:cubicBezTo>
                  <a:lnTo>
                    <a:pt x="4254246" y="1166749"/>
                  </a:lnTo>
                  <a:cubicBezTo>
                    <a:pt x="4270248" y="1154684"/>
                    <a:pt x="4285615" y="1141857"/>
                    <a:pt x="4300474" y="1128268"/>
                  </a:cubicBezTo>
                  <a:lnTo>
                    <a:pt x="4342892" y="1085723"/>
                  </a:lnTo>
                  <a:cubicBezTo>
                    <a:pt x="4356354" y="1070864"/>
                    <a:pt x="4369181" y="1055497"/>
                    <a:pt x="4381246" y="1039368"/>
                  </a:cubicBezTo>
                  <a:lnTo>
                    <a:pt x="4415155" y="989711"/>
                  </a:lnTo>
                  <a:cubicBezTo>
                    <a:pt x="4425696" y="972693"/>
                    <a:pt x="4435348" y="955167"/>
                    <a:pt x="4444238" y="937133"/>
                  </a:cubicBezTo>
                  <a:lnTo>
                    <a:pt x="4468368" y="882142"/>
                  </a:lnTo>
                  <a:cubicBezTo>
                    <a:pt x="4475607" y="863473"/>
                    <a:pt x="4481830" y="844423"/>
                    <a:pt x="4487291" y="825119"/>
                  </a:cubicBezTo>
                  <a:lnTo>
                    <a:pt x="4500880" y="766572"/>
                  </a:lnTo>
                  <a:cubicBezTo>
                    <a:pt x="4504563" y="746887"/>
                    <a:pt x="4507230" y="727075"/>
                    <a:pt x="4509008" y="707009"/>
                  </a:cubicBezTo>
                  <a:lnTo>
                    <a:pt x="5332604" y="707009"/>
                  </a:lnTo>
                  <a:cubicBezTo>
                    <a:pt x="5290694" y="749046"/>
                    <a:pt x="5250816" y="792988"/>
                    <a:pt x="5212969" y="838835"/>
                  </a:cubicBezTo>
                  <a:lnTo>
                    <a:pt x="5106289" y="981329"/>
                  </a:lnTo>
                  <a:cubicBezTo>
                    <a:pt x="5073016" y="1030478"/>
                    <a:pt x="5042028" y="1081151"/>
                    <a:pt x="5013453" y="1133221"/>
                  </a:cubicBezTo>
                  <a:lnTo>
                    <a:pt x="4935348" y="1293114"/>
                  </a:lnTo>
                  <a:cubicBezTo>
                    <a:pt x="4911853" y="1347597"/>
                    <a:pt x="4890898" y="1403223"/>
                    <a:pt x="4872610" y="1459738"/>
                  </a:cubicBezTo>
                  <a:lnTo>
                    <a:pt x="4825747" y="1631442"/>
                  </a:lnTo>
                  <a:cubicBezTo>
                    <a:pt x="4812793" y="1689354"/>
                    <a:pt x="4802632" y="1747901"/>
                    <a:pt x="4795267" y="1806829"/>
                  </a:cubicBezTo>
                  <a:lnTo>
                    <a:pt x="4781424" y="1984248"/>
                  </a:lnTo>
                  <a:lnTo>
                    <a:pt x="4508754" y="1984248"/>
                  </a:lnTo>
                  <a:cubicBezTo>
                    <a:pt x="4506976" y="1964309"/>
                    <a:pt x="4504182" y="1944497"/>
                    <a:pt x="4500626" y="1924685"/>
                  </a:cubicBezTo>
                  <a:lnTo>
                    <a:pt x="4487037" y="1866138"/>
                  </a:lnTo>
                  <a:cubicBezTo>
                    <a:pt x="4481576" y="1846834"/>
                    <a:pt x="4475226" y="1827784"/>
                    <a:pt x="4468114" y="1809115"/>
                  </a:cubicBezTo>
                  <a:lnTo>
                    <a:pt x="4443984" y="1754124"/>
                  </a:lnTo>
                  <a:cubicBezTo>
                    <a:pt x="4435094" y="1736217"/>
                    <a:pt x="4425315" y="1718691"/>
                    <a:pt x="4414901" y="1701546"/>
                  </a:cubicBezTo>
                  <a:lnTo>
                    <a:pt x="4380992" y="1651889"/>
                  </a:lnTo>
                  <a:cubicBezTo>
                    <a:pt x="4368926" y="1635887"/>
                    <a:pt x="4356226" y="1620393"/>
                    <a:pt x="4342638" y="1605534"/>
                  </a:cubicBezTo>
                  <a:lnTo>
                    <a:pt x="4300220" y="1562989"/>
                  </a:lnTo>
                  <a:cubicBezTo>
                    <a:pt x="4285488" y="1549400"/>
                    <a:pt x="4269994" y="1536573"/>
                    <a:pt x="4253992" y="1524508"/>
                  </a:cubicBezTo>
                  <a:lnTo>
                    <a:pt x="4204462" y="1490472"/>
                  </a:lnTo>
                  <a:cubicBezTo>
                    <a:pt x="4187444" y="1479931"/>
                    <a:pt x="4169918" y="1470152"/>
                    <a:pt x="4152011" y="1461135"/>
                  </a:cubicBezTo>
                  <a:lnTo>
                    <a:pt x="4097020" y="1436751"/>
                  </a:lnTo>
                  <a:cubicBezTo>
                    <a:pt x="4078351" y="1429512"/>
                    <a:pt x="4059301" y="1423035"/>
                    <a:pt x="4039997" y="1417574"/>
                  </a:cubicBezTo>
                  <a:lnTo>
                    <a:pt x="3981450" y="1403731"/>
                  </a:lnTo>
                  <a:cubicBezTo>
                    <a:pt x="3961765" y="1400048"/>
                    <a:pt x="3941953" y="1397254"/>
                    <a:pt x="3921887" y="1395349"/>
                  </a:cubicBezTo>
                  <a:lnTo>
                    <a:pt x="3861816" y="1392555"/>
                  </a:lnTo>
                  <a:cubicBezTo>
                    <a:pt x="3824605" y="1392555"/>
                    <a:pt x="3787648" y="1395857"/>
                    <a:pt x="3750945" y="1402207"/>
                  </a:cubicBezTo>
                  <a:cubicBezTo>
                    <a:pt x="3714242" y="1408557"/>
                    <a:pt x="3678428" y="1418082"/>
                    <a:pt x="3643376" y="1430528"/>
                  </a:cubicBezTo>
                  <a:cubicBezTo>
                    <a:pt x="3608324" y="1442974"/>
                    <a:pt x="3574669" y="1458468"/>
                    <a:pt x="3542284" y="1476883"/>
                  </a:cubicBezTo>
                  <a:cubicBezTo>
                    <a:pt x="3509899" y="1495298"/>
                    <a:pt x="3479292" y="1516126"/>
                    <a:pt x="3450463" y="1539748"/>
                  </a:cubicBezTo>
                  <a:lnTo>
                    <a:pt x="3434080" y="1538859"/>
                  </a:lnTo>
                  <a:lnTo>
                    <a:pt x="392430" y="1538859"/>
                  </a:lnTo>
                  <a:cubicBezTo>
                    <a:pt x="175006" y="1539494"/>
                    <a:pt x="0" y="1714500"/>
                    <a:pt x="0" y="1931797"/>
                  </a:cubicBezTo>
                  <a:lnTo>
                    <a:pt x="0" y="2367661"/>
                  </a:lnTo>
                  <a:cubicBezTo>
                    <a:pt x="0" y="2527808"/>
                    <a:pt x="94996" y="2548763"/>
                    <a:pt x="231902" y="2548763"/>
                  </a:cubicBezTo>
                  <a:cubicBezTo>
                    <a:pt x="234315" y="2548763"/>
                    <a:pt x="236855" y="2548763"/>
                    <a:pt x="239395" y="2548763"/>
                  </a:cubicBezTo>
                  <a:cubicBezTo>
                    <a:pt x="286385" y="2548509"/>
                    <a:pt x="338074" y="2546096"/>
                    <a:pt x="392430" y="2546096"/>
                  </a:cubicBezTo>
                  <a:lnTo>
                    <a:pt x="3426206" y="2546096"/>
                  </a:lnTo>
                  <a:cubicBezTo>
                    <a:pt x="3434461" y="2546096"/>
                    <a:pt x="3442716" y="2545715"/>
                    <a:pt x="3450844" y="2545207"/>
                  </a:cubicBezTo>
                  <a:cubicBezTo>
                    <a:pt x="3479673" y="2568829"/>
                    <a:pt x="3510280" y="2589784"/>
                    <a:pt x="3542665" y="2608072"/>
                  </a:cubicBezTo>
                  <a:cubicBezTo>
                    <a:pt x="3575050" y="2626360"/>
                    <a:pt x="3608832" y="2641854"/>
                    <a:pt x="3643757" y="2654427"/>
                  </a:cubicBezTo>
                  <a:cubicBezTo>
                    <a:pt x="3678682" y="2666999"/>
                    <a:pt x="3714623" y="2676397"/>
                    <a:pt x="3751326" y="2682747"/>
                  </a:cubicBezTo>
                  <a:cubicBezTo>
                    <a:pt x="3788029" y="2689097"/>
                    <a:pt x="3824986" y="2692272"/>
                    <a:pt x="3862197" y="2692399"/>
                  </a:cubicBezTo>
                  <a:lnTo>
                    <a:pt x="3922268" y="2689605"/>
                  </a:lnTo>
                  <a:cubicBezTo>
                    <a:pt x="3942207" y="2687700"/>
                    <a:pt x="3962019" y="2684906"/>
                    <a:pt x="3981831" y="2681223"/>
                  </a:cubicBezTo>
                  <a:lnTo>
                    <a:pt x="4040378" y="2667380"/>
                  </a:lnTo>
                  <a:cubicBezTo>
                    <a:pt x="4059682" y="2661919"/>
                    <a:pt x="4078605" y="2655442"/>
                    <a:pt x="4097274" y="2648203"/>
                  </a:cubicBezTo>
                  <a:lnTo>
                    <a:pt x="4152265" y="2623819"/>
                  </a:lnTo>
                  <a:cubicBezTo>
                    <a:pt x="4170172" y="2614802"/>
                    <a:pt x="4187698" y="2605024"/>
                    <a:pt x="4204716" y="2594483"/>
                  </a:cubicBezTo>
                  <a:lnTo>
                    <a:pt x="4254246" y="2560447"/>
                  </a:lnTo>
                  <a:cubicBezTo>
                    <a:pt x="4270248" y="2548382"/>
                    <a:pt x="4285615" y="2535555"/>
                    <a:pt x="4300474" y="2521966"/>
                  </a:cubicBezTo>
                  <a:lnTo>
                    <a:pt x="4342892" y="2479421"/>
                  </a:lnTo>
                  <a:cubicBezTo>
                    <a:pt x="4356354" y="2464562"/>
                    <a:pt x="4369181" y="2449194"/>
                    <a:pt x="4381246" y="2433066"/>
                  </a:cubicBezTo>
                  <a:lnTo>
                    <a:pt x="4415155" y="2383409"/>
                  </a:lnTo>
                  <a:cubicBezTo>
                    <a:pt x="4425696" y="2366391"/>
                    <a:pt x="4435348" y="2348865"/>
                    <a:pt x="4444238" y="2330831"/>
                  </a:cubicBezTo>
                  <a:lnTo>
                    <a:pt x="4468368" y="2275840"/>
                  </a:lnTo>
                  <a:cubicBezTo>
                    <a:pt x="4475607" y="2257171"/>
                    <a:pt x="4481830" y="2238121"/>
                    <a:pt x="4487291" y="2218817"/>
                  </a:cubicBezTo>
                  <a:lnTo>
                    <a:pt x="4500880" y="2160269"/>
                  </a:lnTo>
                  <a:cubicBezTo>
                    <a:pt x="4504563" y="2140584"/>
                    <a:pt x="4507230" y="2120772"/>
                    <a:pt x="4509008" y="2100706"/>
                  </a:cubicBezTo>
                  <a:lnTo>
                    <a:pt x="4781550" y="2100706"/>
                  </a:lnTo>
                  <a:cubicBezTo>
                    <a:pt x="4783329" y="2160015"/>
                    <a:pt x="4788028" y="2219197"/>
                    <a:pt x="4795393" y="2278125"/>
                  </a:cubicBezTo>
                  <a:lnTo>
                    <a:pt x="4825873" y="2453512"/>
                  </a:lnTo>
                  <a:cubicBezTo>
                    <a:pt x="4838827" y="2511552"/>
                    <a:pt x="4854321" y="2568701"/>
                    <a:pt x="4872736" y="2625217"/>
                  </a:cubicBezTo>
                  <a:lnTo>
                    <a:pt x="4935474" y="2791840"/>
                  </a:lnTo>
                  <a:cubicBezTo>
                    <a:pt x="4958969" y="2846323"/>
                    <a:pt x="4985004" y="2899664"/>
                    <a:pt x="5013579" y="2951733"/>
                  </a:cubicBezTo>
                  <a:lnTo>
                    <a:pt x="5106416" y="3103625"/>
                  </a:lnTo>
                  <a:cubicBezTo>
                    <a:pt x="5139690" y="3152774"/>
                    <a:pt x="5175250" y="3200272"/>
                    <a:pt x="5213096" y="3246119"/>
                  </a:cubicBezTo>
                  <a:lnTo>
                    <a:pt x="5332730" y="3377945"/>
                  </a:lnTo>
                  <a:lnTo>
                    <a:pt x="4508754" y="3377945"/>
                  </a:lnTo>
                  <a:cubicBezTo>
                    <a:pt x="4506976" y="3358006"/>
                    <a:pt x="4504182" y="3338194"/>
                    <a:pt x="4500626" y="3318382"/>
                  </a:cubicBezTo>
                  <a:lnTo>
                    <a:pt x="4487037" y="3259836"/>
                  </a:lnTo>
                  <a:cubicBezTo>
                    <a:pt x="4481576" y="3240531"/>
                    <a:pt x="4475226" y="3221481"/>
                    <a:pt x="4468114" y="3202812"/>
                  </a:cubicBezTo>
                  <a:lnTo>
                    <a:pt x="4443984" y="3147821"/>
                  </a:lnTo>
                  <a:cubicBezTo>
                    <a:pt x="4435094" y="3129914"/>
                    <a:pt x="4425315" y="3112389"/>
                    <a:pt x="4414901" y="3095243"/>
                  </a:cubicBezTo>
                  <a:lnTo>
                    <a:pt x="4380992" y="3045586"/>
                  </a:lnTo>
                  <a:cubicBezTo>
                    <a:pt x="4368926" y="3029584"/>
                    <a:pt x="4356226" y="3014090"/>
                    <a:pt x="4342638" y="2999231"/>
                  </a:cubicBezTo>
                  <a:lnTo>
                    <a:pt x="4300220" y="2956686"/>
                  </a:lnTo>
                  <a:cubicBezTo>
                    <a:pt x="4285488" y="2943097"/>
                    <a:pt x="4269994" y="2930397"/>
                    <a:pt x="4253992" y="2918205"/>
                  </a:cubicBezTo>
                  <a:lnTo>
                    <a:pt x="4204462" y="2884169"/>
                  </a:lnTo>
                  <a:cubicBezTo>
                    <a:pt x="4187444" y="2873628"/>
                    <a:pt x="4169918" y="2863849"/>
                    <a:pt x="4152011" y="2854833"/>
                  </a:cubicBezTo>
                  <a:lnTo>
                    <a:pt x="4097020" y="2830449"/>
                  </a:lnTo>
                  <a:cubicBezTo>
                    <a:pt x="4078351" y="2823209"/>
                    <a:pt x="4059301" y="2816733"/>
                    <a:pt x="4039997" y="2811272"/>
                  </a:cubicBezTo>
                  <a:lnTo>
                    <a:pt x="3981450" y="2797429"/>
                  </a:lnTo>
                  <a:cubicBezTo>
                    <a:pt x="3961765" y="2793746"/>
                    <a:pt x="3941953" y="2790952"/>
                    <a:pt x="3921887" y="2789047"/>
                  </a:cubicBezTo>
                  <a:lnTo>
                    <a:pt x="3861816" y="2786253"/>
                  </a:lnTo>
                  <a:cubicBezTo>
                    <a:pt x="3824605" y="2786253"/>
                    <a:pt x="3787648" y="2789555"/>
                    <a:pt x="3750945" y="2795905"/>
                  </a:cubicBezTo>
                  <a:cubicBezTo>
                    <a:pt x="3714242" y="2802255"/>
                    <a:pt x="3678428" y="2811780"/>
                    <a:pt x="3643376" y="2824225"/>
                  </a:cubicBezTo>
                  <a:cubicBezTo>
                    <a:pt x="3608324" y="2836671"/>
                    <a:pt x="3574669" y="2852165"/>
                    <a:pt x="3542284" y="2870580"/>
                  </a:cubicBezTo>
                  <a:cubicBezTo>
                    <a:pt x="3509899" y="2888995"/>
                    <a:pt x="3479292" y="2909823"/>
                    <a:pt x="3450463" y="2933445"/>
                  </a:cubicBezTo>
                  <a:lnTo>
                    <a:pt x="3434080" y="2932556"/>
                  </a:lnTo>
                  <a:lnTo>
                    <a:pt x="392430" y="2932556"/>
                  </a:lnTo>
                  <a:cubicBezTo>
                    <a:pt x="175006" y="2933319"/>
                    <a:pt x="0" y="3108198"/>
                    <a:pt x="0" y="3325495"/>
                  </a:cubicBezTo>
                  <a:lnTo>
                    <a:pt x="0" y="3761359"/>
                  </a:lnTo>
                  <a:cubicBezTo>
                    <a:pt x="0" y="3921506"/>
                    <a:pt x="94996" y="3942588"/>
                    <a:pt x="231902" y="3942588"/>
                  </a:cubicBezTo>
                  <a:cubicBezTo>
                    <a:pt x="234315" y="3942588"/>
                    <a:pt x="236855" y="3942588"/>
                    <a:pt x="239395" y="3942588"/>
                  </a:cubicBezTo>
                  <a:cubicBezTo>
                    <a:pt x="286385" y="3942334"/>
                    <a:pt x="338074" y="3939921"/>
                    <a:pt x="392430" y="3939921"/>
                  </a:cubicBezTo>
                  <a:lnTo>
                    <a:pt x="3426206" y="3939921"/>
                  </a:lnTo>
                  <a:cubicBezTo>
                    <a:pt x="3434334" y="3939921"/>
                    <a:pt x="3442335" y="3939540"/>
                    <a:pt x="3450463" y="3939159"/>
                  </a:cubicBezTo>
                  <a:cubicBezTo>
                    <a:pt x="3479292" y="3962781"/>
                    <a:pt x="3509899" y="3983736"/>
                    <a:pt x="3542284" y="4002024"/>
                  </a:cubicBezTo>
                  <a:cubicBezTo>
                    <a:pt x="3574669" y="4020312"/>
                    <a:pt x="3608451" y="4035806"/>
                    <a:pt x="3643503" y="4048379"/>
                  </a:cubicBezTo>
                  <a:cubicBezTo>
                    <a:pt x="3678555" y="4060952"/>
                    <a:pt x="3714496" y="4070350"/>
                    <a:pt x="3751199" y="4076700"/>
                  </a:cubicBezTo>
                  <a:cubicBezTo>
                    <a:pt x="3787394" y="4082923"/>
                    <a:pt x="3823843" y="4086225"/>
                    <a:pt x="3860673" y="4086225"/>
                  </a:cubicBezTo>
                  <a:lnTo>
                    <a:pt x="3862197" y="4086225"/>
                  </a:lnTo>
                  <a:lnTo>
                    <a:pt x="3922268" y="4083431"/>
                  </a:lnTo>
                  <a:cubicBezTo>
                    <a:pt x="3942207" y="4081526"/>
                    <a:pt x="3962019" y="4078732"/>
                    <a:pt x="3981831" y="4075049"/>
                  </a:cubicBezTo>
                  <a:lnTo>
                    <a:pt x="4040378" y="4061206"/>
                  </a:lnTo>
                  <a:cubicBezTo>
                    <a:pt x="4059682" y="4055745"/>
                    <a:pt x="4078605" y="4049268"/>
                    <a:pt x="4097274" y="4042029"/>
                  </a:cubicBezTo>
                  <a:lnTo>
                    <a:pt x="4152265" y="4017645"/>
                  </a:lnTo>
                  <a:cubicBezTo>
                    <a:pt x="4170172" y="4008628"/>
                    <a:pt x="4187698" y="3998849"/>
                    <a:pt x="4204716" y="3988308"/>
                  </a:cubicBezTo>
                  <a:lnTo>
                    <a:pt x="4254246" y="3954272"/>
                  </a:lnTo>
                  <a:cubicBezTo>
                    <a:pt x="4270248" y="3942207"/>
                    <a:pt x="4285615" y="3929380"/>
                    <a:pt x="4300474" y="3915791"/>
                  </a:cubicBezTo>
                  <a:lnTo>
                    <a:pt x="4342892" y="3873246"/>
                  </a:lnTo>
                  <a:cubicBezTo>
                    <a:pt x="4356354" y="3858387"/>
                    <a:pt x="4369181" y="3843020"/>
                    <a:pt x="4381246" y="3826891"/>
                  </a:cubicBezTo>
                  <a:lnTo>
                    <a:pt x="4415155" y="3777234"/>
                  </a:lnTo>
                  <a:cubicBezTo>
                    <a:pt x="4425696" y="3760216"/>
                    <a:pt x="4435348" y="3742690"/>
                    <a:pt x="4444238" y="3724656"/>
                  </a:cubicBezTo>
                  <a:lnTo>
                    <a:pt x="4468368" y="3669665"/>
                  </a:lnTo>
                  <a:cubicBezTo>
                    <a:pt x="4475607" y="3650996"/>
                    <a:pt x="4481830" y="3631946"/>
                    <a:pt x="4487291" y="3612642"/>
                  </a:cubicBezTo>
                  <a:lnTo>
                    <a:pt x="4500880" y="3554095"/>
                  </a:lnTo>
                  <a:cubicBezTo>
                    <a:pt x="4504563" y="3534411"/>
                    <a:pt x="4507230" y="3514599"/>
                    <a:pt x="4509008" y="3494532"/>
                  </a:cubicBezTo>
                  <a:lnTo>
                    <a:pt x="5459476" y="3494532"/>
                  </a:lnTo>
                  <a:cubicBezTo>
                    <a:pt x="5501641" y="3529838"/>
                    <a:pt x="5545329" y="3563112"/>
                    <a:pt x="5590413" y="3594608"/>
                  </a:cubicBezTo>
                  <a:lnTo>
                    <a:pt x="5729479" y="3682874"/>
                  </a:lnTo>
                  <a:cubicBezTo>
                    <a:pt x="5777104" y="3710306"/>
                    <a:pt x="5825872" y="3735579"/>
                    <a:pt x="5875782" y="3758693"/>
                  </a:cubicBezTo>
                  <a:lnTo>
                    <a:pt x="6028055" y="3821558"/>
                  </a:lnTo>
                  <a:cubicBezTo>
                    <a:pt x="6079744" y="3840354"/>
                    <a:pt x="6132068" y="3856737"/>
                    <a:pt x="6185281" y="3870961"/>
                  </a:cubicBezTo>
                  <a:lnTo>
                    <a:pt x="6346191" y="3906521"/>
                  </a:lnTo>
                  <a:cubicBezTo>
                    <a:pt x="6400293" y="3916046"/>
                    <a:pt x="6454775" y="3923158"/>
                    <a:pt x="6509513" y="3927984"/>
                  </a:cubicBezTo>
                  <a:lnTo>
                    <a:pt x="6674105" y="3935096"/>
                  </a:lnTo>
                  <a:cubicBezTo>
                    <a:pt x="6705093" y="3935096"/>
                    <a:pt x="6736081" y="3934334"/>
                    <a:pt x="6767069" y="3932810"/>
                  </a:cubicBezTo>
                  <a:lnTo>
                    <a:pt x="6859779" y="3925952"/>
                  </a:lnTo>
                  <a:cubicBezTo>
                    <a:pt x="6890640" y="3922904"/>
                    <a:pt x="6921374" y="3919094"/>
                    <a:pt x="6951981" y="3914522"/>
                  </a:cubicBezTo>
                  <a:lnTo>
                    <a:pt x="7043548" y="3898647"/>
                  </a:lnTo>
                  <a:cubicBezTo>
                    <a:pt x="7073902" y="3892551"/>
                    <a:pt x="7104128" y="3885820"/>
                    <a:pt x="7134227" y="3878327"/>
                  </a:cubicBezTo>
                  <a:lnTo>
                    <a:pt x="7223761" y="3853562"/>
                  </a:lnTo>
                  <a:cubicBezTo>
                    <a:pt x="7253353" y="3844545"/>
                    <a:pt x="7282817" y="3834893"/>
                    <a:pt x="7312027" y="3824479"/>
                  </a:cubicBezTo>
                  <a:lnTo>
                    <a:pt x="7398768" y="3791078"/>
                  </a:lnTo>
                  <a:cubicBezTo>
                    <a:pt x="7427343" y="3779267"/>
                    <a:pt x="7455664" y="3766693"/>
                    <a:pt x="7483731" y="3753486"/>
                  </a:cubicBezTo>
                  <a:lnTo>
                    <a:pt x="7566789" y="3711703"/>
                  </a:lnTo>
                  <a:cubicBezTo>
                    <a:pt x="7594094" y="3697098"/>
                    <a:pt x="7621018" y="3681857"/>
                    <a:pt x="7647687" y="3665856"/>
                  </a:cubicBezTo>
                  <a:lnTo>
                    <a:pt x="7726173" y="3616199"/>
                  </a:lnTo>
                  <a:cubicBezTo>
                    <a:pt x="7751955" y="3599054"/>
                    <a:pt x="7777228" y="3581147"/>
                    <a:pt x="7802119" y="3562732"/>
                  </a:cubicBezTo>
                  <a:lnTo>
                    <a:pt x="7875398" y="3505582"/>
                  </a:lnTo>
                  <a:cubicBezTo>
                    <a:pt x="7899402" y="3485897"/>
                    <a:pt x="7922769" y="3465704"/>
                    <a:pt x="7945756" y="3444876"/>
                  </a:cubicBezTo>
                  <a:lnTo>
                    <a:pt x="8013066" y="3380868"/>
                  </a:lnTo>
                  <a:cubicBezTo>
                    <a:pt x="8035037" y="3359024"/>
                    <a:pt x="8056373" y="3336545"/>
                    <a:pt x="8077201" y="3313558"/>
                  </a:cubicBezTo>
                  <a:lnTo>
                    <a:pt x="8137907" y="3243200"/>
                  </a:lnTo>
                  <a:cubicBezTo>
                    <a:pt x="8157592" y="3219197"/>
                    <a:pt x="8176642" y="3194813"/>
                    <a:pt x="8195057" y="3169921"/>
                  </a:cubicBezTo>
                  <a:lnTo>
                    <a:pt x="8248524" y="3093975"/>
                  </a:lnTo>
                  <a:cubicBezTo>
                    <a:pt x="8265796" y="3068194"/>
                    <a:pt x="8282306" y="3042032"/>
                    <a:pt x="8298181" y="3015489"/>
                  </a:cubicBezTo>
                  <a:lnTo>
                    <a:pt x="8344028" y="2934717"/>
                  </a:lnTo>
                  <a:cubicBezTo>
                    <a:pt x="8358633" y="2907412"/>
                    <a:pt x="8372603" y="2879726"/>
                    <a:pt x="8385811" y="2851786"/>
                  </a:cubicBezTo>
                  <a:lnTo>
                    <a:pt x="8423529" y="2766823"/>
                  </a:lnTo>
                  <a:cubicBezTo>
                    <a:pt x="8435340" y="2738248"/>
                    <a:pt x="8446516" y="2709292"/>
                    <a:pt x="8456930" y="2680209"/>
                  </a:cubicBezTo>
                  <a:lnTo>
                    <a:pt x="8486140" y="2591944"/>
                  </a:lnTo>
                  <a:cubicBezTo>
                    <a:pt x="8495157" y="2562353"/>
                    <a:pt x="8503412" y="2532508"/>
                    <a:pt x="8510905" y="2502409"/>
                  </a:cubicBezTo>
                  <a:lnTo>
                    <a:pt x="8531225" y="2411731"/>
                  </a:lnTo>
                  <a:cubicBezTo>
                    <a:pt x="8537321" y="2381378"/>
                    <a:pt x="8542528" y="2350898"/>
                    <a:pt x="8547100" y="2320164"/>
                  </a:cubicBezTo>
                  <a:lnTo>
                    <a:pt x="8558530" y="2227962"/>
                  </a:lnTo>
                  <a:cubicBezTo>
                    <a:pt x="8561578" y="2197101"/>
                    <a:pt x="8563864" y="2166240"/>
                    <a:pt x="8565388" y="2135379"/>
                  </a:cubicBezTo>
                  <a:lnTo>
                    <a:pt x="8567674" y="2042542"/>
                  </a:lnTo>
                  <a:cubicBezTo>
                    <a:pt x="8567674" y="2011554"/>
                    <a:pt x="8566912" y="1980566"/>
                    <a:pt x="8565388" y="1949705"/>
                  </a:cubicBezTo>
                  <a:lnTo>
                    <a:pt x="8558530" y="1857122"/>
                  </a:lnTo>
                  <a:cubicBezTo>
                    <a:pt x="8555482" y="1826261"/>
                    <a:pt x="8551673" y="1795527"/>
                    <a:pt x="8547100" y="1764920"/>
                  </a:cubicBezTo>
                  <a:lnTo>
                    <a:pt x="8531225" y="1673353"/>
                  </a:lnTo>
                  <a:cubicBezTo>
                    <a:pt x="8525129" y="1643000"/>
                    <a:pt x="8518398" y="1612774"/>
                    <a:pt x="8510905" y="1582675"/>
                  </a:cubicBezTo>
                  <a:lnTo>
                    <a:pt x="8486140" y="1493140"/>
                  </a:lnTo>
                  <a:cubicBezTo>
                    <a:pt x="8477123" y="1463549"/>
                    <a:pt x="8467472" y="1434085"/>
                    <a:pt x="8456930" y="1404875"/>
                  </a:cubicBezTo>
                  <a:lnTo>
                    <a:pt x="8423529" y="1318261"/>
                  </a:lnTo>
                  <a:cubicBezTo>
                    <a:pt x="8411718" y="1289686"/>
                    <a:pt x="8399145" y="1261365"/>
                    <a:pt x="8385811" y="1233298"/>
                  </a:cubicBezTo>
                  <a:lnTo>
                    <a:pt x="8344028" y="1150367"/>
                  </a:lnTo>
                  <a:cubicBezTo>
                    <a:pt x="8329423" y="1123062"/>
                    <a:pt x="8314183" y="1096138"/>
                    <a:pt x="8298181" y="1069595"/>
                  </a:cubicBezTo>
                  <a:lnTo>
                    <a:pt x="8248397" y="991109"/>
                  </a:lnTo>
                  <a:cubicBezTo>
                    <a:pt x="8231125" y="965328"/>
                    <a:pt x="8213345" y="940055"/>
                    <a:pt x="8194930" y="915163"/>
                  </a:cubicBezTo>
                  <a:lnTo>
                    <a:pt x="8137780" y="841884"/>
                  </a:lnTo>
                  <a:cubicBezTo>
                    <a:pt x="8118095" y="817881"/>
                    <a:pt x="8097902" y="794513"/>
                    <a:pt x="8077074" y="771526"/>
                  </a:cubicBezTo>
                  <a:lnTo>
                    <a:pt x="8012939" y="704216"/>
                  </a:lnTo>
                  <a:cubicBezTo>
                    <a:pt x="7990968" y="682372"/>
                    <a:pt x="7968616" y="660909"/>
                    <a:pt x="7945629" y="640208"/>
                  </a:cubicBezTo>
                  <a:lnTo>
                    <a:pt x="7875271" y="579502"/>
                  </a:lnTo>
                  <a:cubicBezTo>
                    <a:pt x="7851268" y="559817"/>
                    <a:pt x="7826884" y="540767"/>
                    <a:pt x="7801992" y="522352"/>
                  </a:cubicBezTo>
                  <a:lnTo>
                    <a:pt x="7726046" y="468885"/>
                  </a:lnTo>
                  <a:cubicBezTo>
                    <a:pt x="7700265" y="451740"/>
                    <a:pt x="7674103" y="435103"/>
                    <a:pt x="7647560" y="419228"/>
                  </a:cubicBezTo>
                  <a:lnTo>
                    <a:pt x="7566661" y="373381"/>
                  </a:lnTo>
                  <a:cubicBezTo>
                    <a:pt x="7539356" y="358776"/>
                    <a:pt x="7511670" y="344806"/>
                    <a:pt x="7483604" y="331598"/>
                  </a:cubicBezTo>
                  <a:lnTo>
                    <a:pt x="7398641" y="294006"/>
                  </a:lnTo>
                  <a:cubicBezTo>
                    <a:pt x="7370066" y="282195"/>
                    <a:pt x="7341109" y="271019"/>
                    <a:pt x="7311899" y="260605"/>
                  </a:cubicBezTo>
                  <a:lnTo>
                    <a:pt x="7223634" y="231522"/>
                  </a:lnTo>
                  <a:cubicBezTo>
                    <a:pt x="7194043" y="222505"/>
                    <a:pt x="7164071" y="214250"/>
                    <a:pt x="7134099" y="206757"/>
                  </a:cubicBezTo>
                  <a:lnTo>
                    <a:pt x="7043421" y="186437"/>
                  </a:lnTo>
                  <a:cubicBezTo>
                    <a:pt x="7013068" y="180341"/>
                    <a:pt x="6982461" y="175134"/>
                    <a:pt x="6951854" y="170562"/>
                  </a:cubicBezTo>
                  <a:lnTo>
                    <a:pt x="6859652" y="159132"/>
                  </a:lnTo>
                  <a:cubicBezTo>
                    <a:pt x="6828791" y="156084"/>
                    <a:pt x="6797930" y="153798"/>
                    <a:pt x="6766942" y="152274"/>
                  </a:cubicBezTo>
                  <a:lnTo>
                    <a:pt x="6673978" y="149988"/>
                  </a:lnTo>
                  <a:cubicBezTo>
                    <a:pt x="6618987" y="149988"/>
                    <a:pt x="6564123" y="152401"/>
                    <a:pt x="6509386" y="157100"/>
                  </a:cubicBezTo>
                  <a:lnTo>
                    <a:pt x="6346064" y="178563"/>
                  </a:lnTo>
                  <a:cubicBezTo>
                    <a:pt x="6291962" y="188088"/>
                    <a:pt x="6238241" y="199899"/>
                    <a:pt x="6185155" y="214123"/>
                  </a:cubicBezTo>
                  <a:lnTo>
                    <a:pt x="6027929" y="263526"/>
                  </a:lnTo>
                  <a:cubicBezTo>
                    <a:pt x="5976239" y="282322"/>
                    <a:pt x="5925439" y="303277"/>
                    <a:pt x="5875656" y="326391"/>
                  </a:cubicBezTo>
                  <a:lnTo>
                    <a:pt x="5729224" y="402590"/>
                  </a:lnTo>
                  <a:cubicBezTo>
                    <a:pt x="5681599" y="430022"/>
                    <a:pt x="5635244" y="459486"/>
                    <a:pt x="5590159" y="490855"/>
                  </a:cubicBezTo>
                  <a:lnTo>
                    <a:pt x="5459222" y="590931"/>
                  </a:lnTo>
                  <a:lnTo>
                    <a:pt x="4508754" y="590931"/>
                  </a:lnTo>
                  <a:cubicBezTo>
                    <a:pt x="4506976" y="570992"/>
                    <a:pt x="4504182" y="551180"/>
                    <a:pt x="4500626" y="531368"/>
                  </a:cubicBezTo>
                  <a:lnTo>
                    <a:pt x="4487037" y="472821"/>
                  </a:lnTo>
                  <a:cubicBezTo>
                    <a:pt x="4481576" y="453517"/>
                    <a:pt x="4475226" y="434467"/>
                    <a:pt x="4468114" y="415798"/>
                  </a:cubicBezTo>
                  <a:lnTo>
                    <a:pt x="4443984" y="360807"/>
                  </a:lnTo>
                  <a:cubicBezTo>
                    <a:pt x="4435094" y="342900"/>
                    <a:pt x="4425315" y="325374"/>
                    <a:pt x="4414901" y="308229"/>
                  </a:cubicBezTo>
                  <a:lnTo>
                    <a:pt x="4380992" y="258572"/>
                  </a:lnTo>
                  <a:cubicBezTo>
                    <a:pt x="4368926" y="242570"/>
                    <a:pt x="4356226" y="227076"/>
                    <a:pt x="4342638" y="212217"/>
                  </a:cubicBezTo>
                  <a:lnTo>
                    <a:pt x="4300220" y="169672"/>
                  </a:lnTo>
                  <a:cubicBezTo>
                    <a:pt x="4285488" y="156083"/>
                    <a:pt x="4269994" y="143256"/>
                    <a:pt x="4253992" y="131191"/>
                  </a:cubicBezTo>
                  <a:lnTo>
                    <a:pt x="4204462" y="97155"/>
                  </a:lnTo>
                  <a:cubicBezTo>
                    <a:pt x="4187444" y="86614"/>
                    <a:pt x="4169918" y="76835"/>
                    <a:pt x="4152011" y="67818"/>
                  </a:cubicBezTo>
                  <a:lnTo>
                    <a:pt x="4097020" y="43688"/>
                  </a:lnTo>
                  <a:cubicBezTo>
                    <a:pt x="4078351" y="36449"/>
                    <a:pt x="4059301" y="29972"/>
                    <a:pt x="4039997" y="24511"/>
                  </a:cubicBezTo>
                  <a:lnTo>
                    <a:pt x="3981577" y="10668"/>
                  </a:lnTo>
                  <a:cubicBezTo>
                    <a:pt x="3961892" y="6985"/>
                    <a:pt x="3942080" y="4191"/>
                    <a:pt x="3922014" y="2286"/>
                  </a:cubicBezTo>
                  <a:lnTo>
                    <a:pt x="3873119" y="0"/>
                  </a:lnTo>
                  <a:close/>
                </a:path>
              </a:pathLst>
            </a:custGeom>
            <a:solidFill>
              <a:srgbClr val="FF808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461660" y="2405129"/>
            <a:ext cx="2060572" cy="2060572"/>
          </a:xfrm>
          <a:custGeom>
            <a:avLst/>
            <a:gdLst/>
            <a:ahLst/>
            <a:cxnLst/>
            <a:rect l="l" t="t" r="r" b="b"/>
            <a:pathLst>
              <a:path w="2060572" h="2060572">
                <a:moveTo>
                  <a:pt x="0" y="0"/>
                </a:moveTo>
                <a:lnTo>
                  <a:pt x="2060572" y="0"/>
                </a:lnTo>
                <a:lnTo>
                  <a:pt x="2060572" y="2060572"/>
                </a:lnTo>
                <a:lnTo>
                  <a:pt x="0" y="2060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07744" y="3119314"/>
            <a:ext cx="1881778" cy="53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Hiệu quả 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07744" y="1795148"/>
            <a:ext cx="2780319" cy="536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Tính đơn giản 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07430" y="4443095"/>
            <a:ext cx="3318510" cy="5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Tính linh hoạt 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81110" y="6229985"/>
            <a:ext cx="3495675" cy="5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Tối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ưu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cục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bộ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endParaRPr lang="en-US" sz="315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81110" y="7429500"/>
            <a:ext cx="5096510" cy="222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80"/>
              </a:lnSpc>
            </a:pP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Ứng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dụng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hạn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chế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endParaRPr lang="en-US" sz="3150" dirty="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7880"/>
              </a:lnSpc>
            </a:pP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Khó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khăn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trong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phân</a:t>
            </a:r>
            <a:endParaRPr lang="en-US" sz="3150" dirty="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1575"/>
              </a:lnSpc>
            </a:pPr>
            <a:r>
              <a:rPr lang="en-US" sz="3150" dirty="0" err="1">
                <a:solidFill>
                  <a:srgbClr val="2B4B82"/>
                </a:solidFill>
                <a:latin typeface="Josefin Sans Bold"/>
              </a:rPr>
              <a:t>tích</a:t>
            </a:r>
            <a:r>
              <a:rPr lang="en-US" sz="3150" dirty="0">
                <a:solidFill>
                  <a:srgbClr val="2B4B82"/>
                </a:solidFill>
                <a:latin typeface="Josefin Sans Bold"/>
              </a:rPr>
              <a:t> </a:t>
            </a:r>
            <a:endParaRPr lang="en-US" sz="315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28800" y="3086100"/>
            <a:ext cx="2365375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40"/>
              </a:lnSpc>
            </a:pPr>
            <a:r>
              <a:rPr lang="en-US" sz="4110">
                <a:solidFill>
                  <a:srgbClr val="2B4B82"/>
                </a:solidFill>
                <a:latin typeface="Josefin Sans Bold"/>
              </a:rPr>
              <a:t>Ưu điểm</a:t>
            </a:r>
            <a:endParaRPr lang="en-US" sz="411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73714" y="7304913"/>
            <a:ext cx="2061686" cy="1612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375"/>
              </a:lnSpc>
            </a:pPr>
            <a:r>
              <a:rPr lang="en-US" sz="4565" dirty="0" err="1">
                <a:solidFill>
                  <a:srgbClr val="2B4B82"/>
                </a:solidFill>
                <a:latin typeface="Josefin Sans Bold"/>
              </a:rPr>
              <a:t>Nhược</a:t>
            </a:r>
            <a:r>
              <a:rPr lang="en-US" sz="456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4565" dirty="0" err="1">
                <a:solidFill>
                  <a:srgbClr val="2B4B82"/>
                </a:solidFill>
                <a:latin typeface="Josefin Sans Bold"/>
              </a:rPr>
              <a:t>điểm</a:t>
            </a:r>
            <a:endParaRPr lang="en-US" sz="4565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25035" y="402590"/>
            <a:ext cx="10108565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dirty="0" err="1">
                <a:solidFill>
                  <a:srgbClr val="94DDDE"/>
                </a:solidFill>
                <a:latin typeface="Josefin Sans Bold"/>
              </a:rPr>
              <a:t>Ưu</a:t>
            </a:r>
            <a:r>
              <a:rPr lang="en-US" sz="640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94DDDE"/>
                </a:solidFill>
                <a:latin typeface="Josefin Sans Bold"/>
              </a:rPr>
              <a:t>điểm</a:t>
            </a:r>
            <a:r>
              <a:rPr lang="en-US" sz="640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94DDDE"/>
                </a:solidFill>
                <a:latin typeface="Josefin Sans Bold"/>
              </a:rPr>
              <a:t>và</a:t>
            </a:r>
            <a:r>
              <a:rPr lang="en-US" sz="640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94DDDE"/>
                </a:solidFill>
                <a:latin typeface="Josefin Sans Bold"/>
              </a:rPr>
              <a:t>nhược</a:t>
            </a:r>
            <a:r>
              <a:rPr lang="en-US" sz="640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6400" dirty="0" err="1">
                <a:solidFill>
                  <a:srgbClr val="94DDDE"/>
                </a:solidFill>
                <a:latin typeface="Josefin Sans Bold"/>
              </a:rPr>
              <a:t>điểm</a:t>
            </a:r>
            <a:endParaRPr lang="en-US" sz="6400" dirty="0">
              <a:solidFill>
                <a:srgbClr val="94DDDE"/>
              </a:solidFill>
              <a:latin typeface="Josefi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6525568" cy="5025542"/>
          </a:xfrm>
          <a:custGeom>
            <a:avLst/>
            <a:gdLst/>
            <a:ahLst/>
            <a:cxnLst/>
            <a:rect l="l" t="t" r="r" b="b"/>
            <a:pathLst>
              <a:path w="6525568" h="5025542">
                <a:moveTo>
                  <a:pt x="0" y="0"/>
                </a:moveTo>
                <a:lnTo>
                  <a:pt x="6525568" y="0"/>
                </a:lnTo>
                <a:lnTo>
                  <a:pt x="6525568" y="5025542"/>
                </a:lnTo>
                <a:lnTo>
                  <a:pt x="0" y="5025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76841" y="869090"/>
            <a:ext cx="11177759" cy="144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60"/>
              </a:lnSpc>
            </a:pPr>
            <a:r>
              <a:rPr lang="en-US" sz="8330" dirty="0">
                <a:solidFill>
                  <a:srgbClr val="94DDDE"/>
                </a:solidFill>
                <a:latin typeface="Josefin Sans Bold"/>
              </a:rPr>
              <a:t>3. </a:t>
            </a:r>
            <a:r>
              <a:rPr lang="en-US" sz="8330" dirty="0" err="1">
                <a:solidFill>
                  <a:srgbClr val="94DDDE"/>
                </a:solidFill>
                <a:latin typeface="Josefin Sans Bold"/>
              </a:rPr>
              <a:t>Cài</a:t>
            </a:r>
            <a:r>
              <a:rPr lang="en-US" sz="833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8330" dirty="0" err="1">
                <a:solidFill>
                  <a:srgbClr val="94DDDE"/>
                </a:solidFill>
                <a:latin typeface="Josefin Sans Bold"/>
              </a:rPr>
              <a:t>đặt</a:t>
            </a:r>
            <a:r>
              <a:rPr lang="en-US" sz="833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8330" dirty="0" err="1">
                <a:solidFill>
                  <a:srgbClr val="94DDDE"/>
                </a:solidFill>
                <a:latin typeface="Josefin Sans Bold"/>
              </a:rPr>
              <a:t>và</a:t>
            </a:r>
            <a:r>
              <a:rPr lang="en-US" sz="833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8330" dirty="0" err="1">
                <a:solidFill>
                  <a:srgbClr val="94DDDE"/>
                </a:solidFill>
                <a:latin typeface="Josefin Sans Bold"/>
              </a:rPr>
              <a:t>kiểm</a:t>
            </a:r>
            <a:r>
              <a:rPr lang="en-US" sz="833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8330" dirty="0" err="1">
                <a:solidFill>
                  <a:srgbClr val="94DDDE"/>
                </a:solidFill>
                <a:latin typeface="Josefin Sans Bold"/>
              </a:rPr>
              <a:t>thử</a:t>
            </a:r>
            <a:endParaRPr lang="en-US" sz="8330" dirty="0">
              <a:solidFill>
                <a:srgbClr val="94DDDE"/>
              </a:solidFill>
              <a:latin typeface="Josefi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0800" y="4000500"/>
            <a:ext cx="5114925" cy="767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4280" dirty="0" err="1">
                <a:solidFill>
                  <a:srgbClr val="94DDDE"/>
                </a:solidFill>
                <a:latin typeface="Josefin Sans Bold"/>
              </a:rPr>
              <a:t>Phát</a:t>
            </a:r>
            <a:r>
              <a:rPr lang="en-US" sz="428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4280" dirty="0" err="1">
                <a:solidFill>
                  <a:srgbClr val="94DDDE"/>
                </a:solidFill>
                <a:latin typeface="Josefin Sans Bold"/>
              </a:rPr>
              <a:t>biểu</a:t>
            </a:r>
            <a:r>
              <a:rPr lang="en-US" sz="428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4280" dirty="0" err="1">
                <a:solidFill>
                  <a:srgbClr val="94DDDE"/>
                </a:solidFill>
                <a:latin typeface="Josefin Sans Bold"/>
              </a:rPr>
              <a:t>bài</a:t>
            </a:r>
            <a:r>
              <a:rPr lang="en-US" sz="428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4280" dirty="0" err="1">
                <a:solidFill>
                  <a:srgbClr val="94DDDE"/>
                </a:solidFill>
                <a:latin typeface="Josefin Sans Bold"/>
              </a:rPr>
              <a:t>toán</a:t>
            </a:r>
            <a:endParaRPr lang="en-US" sz="4280" dirty="0">
              <a:solidFill>
                <a:srgbClr val="94DDDE"/>
              </a:solidFill>
              <a:latin typeface="Josefi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94492" y="5316598"/>
            <a:ext cx="15897092" cy="350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Xuất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phát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từ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A,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qua n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điểm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dừng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xe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buýt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để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đón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trả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khách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rồi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kết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thúc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tại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B.chạy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trong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một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thời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gian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t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nhất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định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.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Hãy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tìm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một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lộ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trình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đường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khép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kín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sao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cho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tổng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độ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dài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từ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A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B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là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nhỏ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nhất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nhưng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vẫn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đảm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bảo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có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n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điểm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dừng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xe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buýt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và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thời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gian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t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là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nhỏ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nhất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,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từ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đó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đưa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ra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được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số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lượng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xe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cần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dùng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trong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một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tuyến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chạy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.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Bài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toán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này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gọi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là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tối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ưu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hóa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hệ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thống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định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tuyến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xe</a:t>
            </a:r>
            <a:r>
              <a:rPr lang="en-US" sz="3350" dirty="0">
                <a:solidFill>
                  <a:srgbClr val="94DDDE"/>
                </a:solidFill>
                <a:latin typeface="Josefin Sans Bold"/>
              </a:rPr>
              <a:t> </a:t>
            </a:r>
            <a:r>
              <a:rPr lang="en-US" sz="3350" dirty="0" err="1">
                <a:solidFill>
                  <a:srgbClr val="94DDDE"/>
                </a:solidFill>
                <a:latin typeface="Josefin Sans Bold"/>
              </a:rPr>
              <a:t>buýt</a:t>
            </a:r>
            <a:endParaRPr lang="en-US" sz="3350" dirty="0">
              <a:solidFill>
                <a:srgbClr val="94DDDE"/>
              </a:solidFill>
              <a:latin typeface="Josefi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494"/>
            <a:ext cx="4579315" cy="6338392"/>
          </a:xfrm>
          <a:custGeom>
            <a:avLst/>
            <a:gdLst/>
            <a:ahLst/>
            <a:cxnLst/>
            <a:rect l="l" t="t" r="r" b="b"/>
            <a:pathLst>
              <a:path w="4579315" h="6338392">
                <a:moveTo>
                  <a:pt x="0" y="0"/>
                </a:moveTo>
                <a:lnTo>
                  <a:pt x="4579315" y="0"/>
                </a:lnTo>
                <a:lnTo>
                  <a:pt x="4579315" y="6338393"/>
                </a:lnTo>
                <a:lnTo>
                  <a:pt x="0" y="633839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8507" y="231599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88507" y="463384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88507" y="840510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94170" y="575945"/>
            <a:ext cx="5493385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Xác định bài toán</a:t>
            </a:r>
            <a:endParaRPr lang="en-US" sz="480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87802" y="2005803"/>
            <a:ext cx="1187700" cy="6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15"/>
              </a:lnSpc>
            </a:pPr>
            <a:r>
              <a:rPr lang="en-US" sz="3725" dirty="0">
                <a:solidFill>
                  <a:srgbClr val="2B4B82"/>
                </a:solidFill>
                <a:latin typeface="Josefin Sans"/>
              </a:rPr>
              <a:t>Input</a:t>
            </a:r>
            <a:endParaRPr lang="en-US" sz="3725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88075" y="4323715"/>
            <a:ext cx="171450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15"/>
              </a:lnSpc>
            </a:pPr>
            <a:r>
              <a:rPr lang="en-US" sz="3725">
                <a:solidFill>
                  <a:srgbClr val="2B4B82"/>
                </a:solidFill>
                <a:latin typeface="Josefin Sans"/>
              </a:rPr>
              <a:t>Output</a:t>
            </a:r>
            <a:endParaRPr lang="en-US" sz="3725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87802" y="8094926"/>
            <a:ext cx="2422798" cy="6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15"/>
              </a:lnSpc>
            </a:pPr>
            <a:r>
              <a:rPr lang="en-US" sz="3725" dirty="0" err="1">
                <a:solidFill>
                  <a:srgbClr val="2B4B82"/>
                </a:solidFill>
                <a:latin typeface="Josefin Sans"/>
              </a:rPr>
              <a:t>Ràng</a:t>
            </a:r>
            <a:r>
              <a:rPr lang="en-US" sz="37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725" dirty="0" err="1">
                <a:solidFill>
                  <a:srgbClr val="2B4B82"/>
                </a:solidFill>
                <a:latin typeface="Josefin Sans"/>
              </a:rPr>
              <a:t>buộc</a:t>
            </a:r>
            <a:endParaRPr lang="en-US" sz="3725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95420" y="2443610"/>
            <a:ext cx="6163380" cy="181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 -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nguyên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dương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N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  <a:p>
            <a:pPr algn="just">
              <a:lnSpc>
                <a:spcPts val="4840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 -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bắt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đầu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kết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thúc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    -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buýt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95420" y="5341068"/>
            <a:ext cx="9029128" cy="237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-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Đầu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ra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một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danh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sách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sao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cho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lộ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trình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theo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yêu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cầu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4725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-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di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chuyển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nhỏ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nhất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minTime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4725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-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cần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sử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dụng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numberBus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95420" y="8798004"/>
            <a:ext cx="9029128" cy="1186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-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Tốc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độ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di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chuyển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Bus_speed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. 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4725"/>
              </a:lnSpc>
            </a:pPr>
            <a:r>
              <a:rPr lang="en-US" sz="3425" dirty="0">
                <a:solidFill>
                  <a:srgbClr val="2B4B82"/>
                </a:solidFill>
                <a:latin typeface="Josefin Sans"/>
              </a:rPr>
              <a:t>-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Sức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chứa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giới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hạn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25" dirty="0" err="1">
                <a:solidFill>
                  <a:srgbClr val="2B4B82"/>
                </a:solidFill>
                <a:latin typeface="Josefin Sans"/>
              </a:rPr>
              <a:t>Bus_capacity</a:t>
            </a:r>
            <a:r>
              <a:rPr lang="en-US" sz="3425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3425" dirty="0">
              <a:solidFill>
                <a:srgbClr val="2B4B82"/>
              </a:solidFill>
              <a:latin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2441" y="2349741"/>
            <a:ext cx="16202025" cy="7362825"/>
          </a:xfrm>
          <a:custGeom>
            <a:avLst/>
            <a:gdLst/>
            <a:ahLst/>
            <a:cxnLst/>
            <a:rect l="l" t="t" r="r" b="b"/>
            <a:pathLst>
              <a:path w="16202025" h="7362825">
                <a:moveTo>
                  <a:pt x="0" y="0"/>
                </a:moveTo>
                <a:lnTo>
                  <a:pt x="16202025" y="0"/>
                </a:lnTo>
                <a:lnTo>
                  <a:pt x="16202025" y="7362825"/>
                </a:lnTo>
                <a:lnTo>
                  <a:pt x="0" y="736282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73" b="-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67276" y="441398"/>
            <a:ext cx="6006522" cy="90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5"/>
              </a:lnSpc>
            </a:pPr>
            <a:r>
              <a:rPr lang="en-US" sz="5415">
                <a:solidFill>
                  <a:srgbClr val="F7B4A7"/>
                </a:solidFill>
                <a:latin typeface="Josefin Sans Bold"/>
              </a:rPr>
              <a:t>Lưu đồ thuật toán</a:t>
            </a:r>
            <a:endParaRPr lang="en-US" sz="5415">
              <a:solidFill>
                <a:srgbClr val="F7B4A7"/>
              </a:solidFill>
              <a:latin typeface="Josefi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9700" y="333289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0"/>
                </a:moveTo>
                <a:lnTo>
                  <a:pt x="95250" y="0"/>
                </a:lnTo>
                <a:lnTo>
                  <a:pt x="95250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875" y="413109"/>
            <a:ext cx="8536219" cy="2543089"/>
          </a:xfrm>
          <a:custGeom>
            <a:avLst/>
            <a:gdLst/>
            <a:ahLst/>
            <a:cxnLst/>
            <a:rect l="l" t="t" r="r" b="b"/>
            <a:pathLst>
              <a:path w="8536219" h="2543089">
                <a:moveTo>
                  <a:pt x="0" y="0"/>
                </a:moveTo>
                <a:lnTo>
                  <a:pt x="8536220" y="0"/>
                </a:lnTo>
                <a:lnTo>
                  <a:pt x="8536220" y="2543089"/>
                </a:lnTo>
                <a:lnTo>
                  <a:pt x="0" y="2543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0785" y="625150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0"/>
                </a:moveTo>
                <a:lnTo>
                  <a:pt x="95250" y="0"/>
                </a:lnTo>
                <a:lnTo>
                  <a:pt x="95250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00380" y="6015704"/>
            <a:ext cx="1913239" cy="4241797"/>
          </a:xfrm>
          <a:custGeom>
            <a:avLst/>
            <a:gdLst/>
            <a:ahLst/>
            <a:cxnLst/>
            <a:rect l="l" t="t" r="r" b="b"/>
            <a:pathLst>
              <a:path w="1913239" h="4241797">
                <a:moveTo>
                  <a:pt x="0" y="0"/>
                </a:moveTo>
                <a:lnTo>
                  <a:pt x="1913239" y="0"/>
                </a:lnTo>
                <a:lnTo>
                  <a:pt x="1913239" y="4241797"/>
                </a:lnTo>
                <a:lnTo>
                  <a:pt x="0" y="4241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8200" y="723900"/>
            <a:ext cx="8245475" cy="192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505"/>
              </a:lnSpc>
            </a:pP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Tóm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tắt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cài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đặt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chương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trình</a:t>
            </a:r>
            <a:endParaRPr lang="en-US" sz="80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61817" y="3087853"/>
            <a:ext cx="14069216" cy="203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930" dirty="0">
                <a:solidFill>
                  <a:srgbClr val="2B4B82"/>
                </a:solidFill>
                <a:latin typeface="Josefin Sans"/>
              </a:rPr>
              <a:t>Ta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duyệt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qua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tất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cả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ở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trong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danh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cần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qua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bỏ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qua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những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đã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qua.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Tại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mỗi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chưa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được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qua 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tính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tổng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di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chuyển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tới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này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chờ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1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cập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tại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đó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để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kế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tiếp</a:t>
            </a:r>
            <a:endParaRPr lang="en-US" sz="293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62902" y="6006455"/>
            <a:ext cx="14049099" cy="358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Tính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T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di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chuyển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giữa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tới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B,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phát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sinh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ra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ràng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buộc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chờ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T2. Khi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cập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, ta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cần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phải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xét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hành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chuyến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bus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này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nếu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như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trên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–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xuống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+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lên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(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tại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đang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xét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)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lớn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hơn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sức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chứa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cần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phải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chờ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có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chuyến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còn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chỗ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để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(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được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random) 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điều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này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dẫn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T2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tăng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lên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.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Như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vậy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,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tổng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từ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tới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B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chờ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để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từ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B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tới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C (T1 + T2)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tiêu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chí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lựa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chọn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kế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tiếp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một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ưu</a:t>
            </a:r>
            <a:endParaRPr lang="en-US" sz="2930" dirty="0">
              <a:solidFill>
                <a:srgbClr val="2B4B82"/>
              </a:solidFill>
              <a:latin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6813099"/>
            <a:ext cx="3141221" cy="3537404"/>
          </a:xfrm>
          <a:custGeom>
            <a:avLst/>
            <a:gdLst/>
            <a:ahLst/>
            <a:cxnLst/>
            <a:rect l="l" t="t" r="r" b="b"/>
            <a:pathLst>
              <a:path w="3141221" h="3537404">
                <a:moveTo>
                  <a:pt x="0" y="0"/>
                </a:moveTo>
                <a:lnTo>
                  <a:pt x="3141221" y="0"/>
                </a:lnTo>
                <a:lnTo>
                  <a:pt x="3141221" y="3537404"/>
                </a:lnTo>
                <a:lnTo>
                  <a:pt x="0" y="35374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1122" y="406717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0"/>
                </a:moveTo>
                <a:lnTo>
                  <a:pt x="95250" y="0"/>
                </a:lnTo>
                <a:lnTo>
                  <a:pt x="95250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97383" y="7584757"/>
            <a:ext cx="3981279" cy="2155822"/>
          </a:xfrm>
          <a:custGeom>
            <a:avLst/>
            <a:gdLst/>
            <a:ahLst/>
            <a:cxnLst/>
            <a:rect l="l" t="t" r="r" b="b"/>
            <a:pathLst>
              <a:path w="3981279" h="2155822">
                <a:moveTo>
                  <a:pt x="0" y="0"/>
                </a:moveTo>
                <a:lnTo>
                  <a:pt x="3981279" y="0"/>
                </a:lnTo>
                <a:lnTo>
                  <a:pt x="3981279" y="2155822"/>
                </a:lnTo>
                <a:lnTo>
                  <a:pt x="0" y="2155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17747" y="358750"/>
            <a:ext cx="4698921" cy="2669943"/>
          </a:xfrm>
          <a:custGeom>
            <a:avLst/>
            <a:gdLst/>
            <a:ahLst/>
            <a:cxnLst/>
            <a:rect l="l" t="t" r="r" b="b"/>
            <a:pathLst>
              <a:path w="4698921" h="2669943">
                <a:moveTo>
                  <a:pt x="0" y="0"/>
                </a:moveTo>
                <a:lnTo>
                  <a:pt x="4698921" y="0"/>
                </a:lnTo>
                <a:lnTo>
                  <a:pt x="4698921" y="2669943"/>
                </a:lnTo>
                <a:lnTo>
                  <a:pt x="0" y="26699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3239" y="3822125"/>
            <a:ext cx="13819346" cy="203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930" dirty="0">
                <a:solidFill>
                  <a:srgbClr val="2B4B82"/>
                </a:solidFill>
                <a:latin typeface="Josefin Sans"/>
              </a:rPr>
              <a:t>-Sau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xét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hết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, ta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chọn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được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có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tưởng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nhất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. Ta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tiến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hành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thêm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đến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này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vào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danh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đồng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cập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nhật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hiện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tại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thực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hiện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cho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tới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khi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hết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có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trong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danh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trả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về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kết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quả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danh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sách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thứ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tự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điểm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930" dirty="0" err="1">
                <a:solidFill>
                  <a:srgbClr val="2B4B82"/>
                </a:solidFill>
                <a:latin typeface="Josefin Sans"/>
              </a:rPr>
              <a:t>dừng</a:t>
            </a:r>
            <a:r>
              <a:rPr lang="en-US" sz="2930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293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6593" y="556936"/>
            <a:ext cx="7528807" cy="1990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505"/>
              </a:lnSpc>
            </a:pP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Tóm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tắt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cài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đặt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chương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trình</a:t>
            </a:r>
            <a:endParaRPr lang="en-US" sz="8000" dirty="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062" y="389572"/>
            <a:ext cx="8798243" cy="1953577"/>
          </a:xfrm>
          <a:custGeom>
            <a:avLst/>
            <a:gdLst/>
            <a:ahLst/>
            <a:cxnLst/>
            <a:rect l="l" t="t" r="r" b="b"/>
            <a:pathLst>
              <a:path w="8798243" h="1953577">
                <a:moveTo>
                  <a:pt x="0" y="0"/>
                </a:moveTo>
                <a:lnTo>
                  <a:pt x="8798243" y="0"/>
                </a:lnTo>
                <a:lnTo>
                  <a:pt x="8798243" y="1953578"/>
                </a:lnTo>
                <a:lnTo>
                  <a:pt x="0" y="195357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21693" y="579463"/>
            <a:ext cx="2867025" cy="3057525"/>
          </a:xfrm>
          <a:custGeom>
            <a:avLst/>
            <a:gdLst/>
            <a:ahLst/>
            <a:cxnLst/>
            <a:rect l="l" t="t" r="r" b="b"/>
            <a:pathLst>
              <a:path w="2867025" h="3057525">
                <a:moveTo>
                  <a:pt x="0" y="0"/>
                </a:moveTo>
                <a:lnTo>
                  <a:pt x="2867025" y="0"/>
                </a:lnTo>
                <a:lnTo>
                  <a:pt x="2867025" y="3057525"/>
                </a:lnTo>
                <a:lnTo>
                  <a:pt x="0" y="3057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9575" y="4386282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9575" y="6596082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9575" y="8253432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3457" y="2879569"/>
            <a:ext cx="993753" cy="822046"/>
          </a:xfrm>
          <a:custGeom>
            <a:avLst/>
            <a:gdLst/>
            <a:ahLst/>
            <a:cxnLst/>
            <a:rect l="l" t="t" r="r" b="b"/>
            <a:pathLst>
              <a:path w="993753" h="822046">
                <a:moveTo>
                  <a:pt x="0" y="0"/>
                </a:moveTo>
                <a:lnTo>
                  <a:pt x="993753" y="0"/>
                </a:lnTo>
                <a:lnTo>
                  <a:pt x="993753" y="822046"/>
                </a:lnTo>
                <a:lnTo>
                  <a:pt x="0" y="822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910" y="714489"/>
            <a:ext cx="7505490" cy="10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15"/>
              </a:lnSpc>
            </a:pPr>
            <a:r>
              <a:rPr lang="en-US" sz="6510" dirty="0" err="1">
                <a:solidFill>
                  <a:srgbClr val="2B4B82"/>
                </a:solidFill>
                <a:latin typeface="Noto Sans Bold"/>
              </a:rPr>
              <a:t>Kết</a:t>
            </a:r>
            <a:r>
              <a:rPr lang="en-US" sz="6510" dirty="0">
                <a:solidFill>
                  <a:srgbClr val="2B4B82"/>
                </a:solidFill>
                <a:latin typeface="Noto Sans Bold"/>
              </a:rPr>
              <a:t> </a:t>
            </a:r>
            <a:r>
              <a:rPr lang="en-US" sz="6510" dirty="0" err="1">
                <a:solidFill>
                  <a:srgbClr val="2B4B82"/>
                </a:solidFill>
                <a:latin typeface="Noto Sans Bold"/>
              </a:rPr>
              <a:t>quả</a:t>
            </a:r>
            <a:r>
              <a:rPr lang="en-US" sz="6510" dirty="0">
                <a:solidFill>
                  <a:srgbClr val="2B4B82"/>
                </a:solidFill>
                <a:latin typeface="Noto Sans Bold"/>
              </a:rPr>
              <a:t> </a:t>
            </a:r>
            <a:r>
              <a:rPr lang="en-US" sz="6510" dirty="0" err="1">
                <a:solidFill>
                  <a:srgbClr val="2B4B82"/>
                </a:solidFill>
                <a:latin typeface="Noto Sans Bold"/>
              </a:rPr>
              <a:t>thu</a:t>
            </a:r>
            <a:r>
              <a:rPr lang="en-US" sz="6510" dirty="0">
                <a:solidFill>
                  <a:srgbClr val="2B4B82"/>
                </a:solidFill>
                <a:latin typeface="Noto Sans Bold"/>
              </a:rPr>
              <a:t> </a:t>
            </a:r>
            <a:r>
              <a:rPr lang="en-US" sz="6510" dirty="0" err="1">
                <a:solidFill>
                  <a:srgbClr val="2B4B82"/>
                </a:solidFill>
                <a:latin typeface="Noto Sans Bold"/>
              </a:rPr>
              <a:t>được</a:t>
            </a:r>
            <a:endParaRPr lang="en-US" sz="6510" dirty="0">
              <a:solidFill>
                <a:srgbClr val="2B4B82"/>
              </a:solidFill>
              <a:latin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4377" y="2992345"/>
            <a:ext cx="13251094" cy="119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Từ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chương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trình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thuật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ta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phân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tích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được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kết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quả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như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450" dirty="0" err="1">
                <a:solidFill>
                  <a:srgbClr val="2B4B82"/>
                </a:solidFill>
                <a:latin typeface="Josefin Sans Bold"/>
              </a:rPr>
              <a:t>sau</a:t>
            </a:r>
            <a:r>
              <a:rPr lang="en-US" sz="3450" dirty="0">
                <a:solidFill>
                  <a:srgbClr val="2B4B82"/>
                </a:solidFill>
                <a:latin typeface="Josefin Sans Bold"/>
              </a:rPr>
              <a:t>: </a:t>
            </a:r>
            <a:endParaRPr lang="en-US" sz="345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0447" y="4140213"/>
            <a:ext cx="17571920" cy="549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Trường hợp tốt nhất (Best Case) : Tất cả các chuyến bus gặp tại các điểm dừng đều còn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435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chỗ , ta sẽ không phải chờ đến chuyến sau mới được đi. Lúc này , ta chỉ cần chọn đi các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435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điểm từ gần đến xa để tối ưu chi phí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r">
              <a:lnSpc>
                <a:spcPts val="4350"/>
              </a:lnSpc>
            </a:pP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just">
              <a:lnSpc>
                <a:spcPts val="435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·Trường hợp thường (Normal Case) : Lưu lượng người tham gia xe bus không quá đông , tuy vẫn sẽ có ràng buộc nhưng không hoàn toàn là tại tất cả các điểm dừng đều đông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just">
              <a:lnSpc>
                <a:spcPts val="4350"/>
              </a:lnSpc>
            </a:pP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435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Trường hợp tệ nhất (Worst Case) : Điểm xuất phát ban đầu không thuận lợi , điểm gần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4350"/>
              </a:lnSpc>
            </a:pPr>
            <a:r>
              <a:rPr lang="en-US" sz="3150">
                <a:solidFill>
                  <a:srgbClr val="2B4B82"/>
                </a:solidFill>
                <a:latin typeface="Josefin Sans Bold"/>
              </a:rPr>
              <a:t>nhất so với điểm xuất phát xa hơn khoảng cách giữa các điểm còn lại với nhau . Mật độ người tham gia đi xe bus quá đông đúc ảnh hưởng đến quá trình di chuyển</a:t>
            </a:r>
            <a:endParaRPr lang="en-US" sz="315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6944" y="-15535"/>
            <a:ext cx="7750816" cy="4660135"/>
          </a:xfrm>
          <a:custGeom>
            <a:avLst/>
            <a:gdLst/>
            <a:ahLst/>
            <a:cxnLst/>
            <a:rect l="l" t="t" r="r" b="b"/>
            <a:pathLst>
              <a:path w="7750816" h="4660135">
                <a:moveTo>
                  <a:pt x="0" y="0"/>
                </a:moveTo>
                <a:lnTo>
                  <a:pt x="7750816" y="0"/>
                </a:lnTo>
                <a:lnTo>
                  <a:pt x="7750816" y="4660135"/>
                </a:lnTo>
                <a:lnTo>
                  <a:pt x="0" y="46601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28507"/>
            <a:ext cx="45339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Kết</a:t>
            </a:r>
            <a:r>
              <a:rPr lang="en-US" sz="8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8000" dirty="0" err="1">
                <a:solidFill>
                  <a:srgbClr val="2B4B82"/>
                </a:solidFill>
                <a:latin typeface="Josefin Sans Bold"/>
              </a:rPr>
              <a:t>luận</a:t>
            </a:r>
            <a:endParaRPr lang="en-US" sz="800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3848" y="2419577"/>
            <a:ext cx="8032671" cy="253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Từ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thuyết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trình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trên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nhóm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8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đã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nêu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ra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được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những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nội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dung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chủ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đề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ứng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dụng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thuật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Greedy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hệ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thống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định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tuyến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66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660" dirty="0">
                <a:solidFill>
                  <a:srgbClr val="2B4B82"/>
                </a:solidFill>
                <a:latin typeface="Josefin Sans"/>
              </a:rPr>
              <a:t>:</a:t>
            </a:r>
            <a:endParaRPr lang="en-US" sz="366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30870" y="5399932"/>
            <a:ext cx="10766079" cy="417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5"/>
              </a:lnSpc>
            </a:pPr>
            <a:r>
              <a:rPr lang="en-US" sz="3995" dirty="0">
                <a:solidFill>
                  <a:srgbClr val="2B4B82"/>
                </a:solidFill>
                <a:latin typeface="Josefin Sans Bold"/>
              </a:rPr>
              <a:t>.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Giới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thiệu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bài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endParaRPr lang="en-US" sz="3995" dirty="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5515"/>
              </a:lnSpc>
            </a:pPr>
            <a:r>
              <a:rPr lang="en-US" sz="3995" dirty="0">
                <a:solidFill>
                  <a:srgbClr val="2B4B82"/>
                </a:solidFill>
                <a:latin typeface="Josefin Sans Bold"/>
              </a:rPr>
              <a:t>·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Định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nghĩa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bài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tối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ưu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hóa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;</a:t>
            </a:r>
            <a:endParaRPr lang="en-US" sz="3995" dirty="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5515"/>
              </a:lnSpc>
            </a:pPr>
            <a:r>
              <a:rPr lang="en-US" sz="3995" dirty="0">
                <a:solidFill>
                  <a:srgbClr val="2B4B82"/>
                </a:solidFill>
                <a:latin typeface="Josefin Sans Bold"/>
              </a:rPr>
              <a:t>·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Giới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thiệu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và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trình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bày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thuật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Greedy ; ·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Áp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dụng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thuật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Greedy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trong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bài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; ·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Cài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đặt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được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chương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trình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;</a:t>
            </a:r>
            <a:endParaRPr lang="en-US" sz="3995" dirty="0">
              <a:solidFill>
                <a:srgbClr val="2B4B82"/>
              </a:solidFill>
              <a:latin typeface="Josefin Sans Bold"/>
            </a:endParaRPr>
          </a:p>
          <a:p>
            <a:pPr algn="l">
              <a:lnSpc>
                <a:spcPts val="5515"/>
              </a:lnSpc>
            </a:pPr>
            <a:r>
              <a:rPr lang="en-US" sz="3995" dirty="0">
                <a:solidFill>
                  <a:srgbClr val="2B4B82"/>
                </a:solidFill>
                <a:latin typeface="Josefin Sans Bold"/>
              </a:rPr>
              <a:t>·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Kiểm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995" dirty="0" err="1">
                <a:solidFill>
                  <a:srgbClr val="2B4B82"/>
                </a:solidFill>
                <a:latin typeface="Josefin Sans Bold"/>
              </a:rPr>
              <a:t>thử</a:t>
            </a:r>
            <a:r>
              <a:rPr lang="en-US" sz="3995" dirty="0">
                <a:solidFill>
                  <a:srgbClr val="2B4B82"/>
                </a:solidFill>
                <a:latin typeface="Josefin Sans Bold"/>
              </a:rPr>
              <a:t>.</a:t>
            </a:r>
            <a:endParaRPr lang="en-US" sz="3995" dirty="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155252"/>
            <a:ext cx="16230600" cy="3971925"/>
          </a:xfrm>
          <a:custGeom>
            <a:avLst/>
            <a:gdLst/>
            <a:ahLst/>
            <a:cxnLst/>
            <a:rect l="l" t="t" r="r" b="b"/>
            <a:pathLst>
              <a:path w="16230600" h="3971925">
                <a:moveTo>
                  <a:pt x="0" y="0"/>
                </a:moveTo>
                <a:lnTo>
                  <a:pt x="16230600" y="0"/>
                </a:lnTo>
                <a:lnTo>
                  <a:pt x="16230600" y="3971924"/>
                </a:lnTo>
                <a:lnTo>
                  <a:pt x="0" y="397192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5" y="-63503"/>
            <a:ext cx="4597670" cy="6537017"/>
          </a:xfrm>
          <a:custGeom>
            <a:avLst/>
            <a:gdLst/>
            <a:ahLst/>
            <a:cxnLst/>
            <a:rect l="l" t="t" r="r" b="b"/>
            <a:pathLst>
              <a:path w="4597670" h="6537017">
                <a:moveTo>
                  <a:pt x="0" y="0"/>
                </a:moveTo>
                <a:lnTo>
                  <a:pt x="4597670" y="0"/>
                </a:lnTo>
                <a:lnTo>
                  <a:pt x="4597670" y="6537017"/>
                </a:lnTo>
                <a:lnTo>
                  <a:pt x="0" y="65370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6807" y="7435987"/>
            <a:ext cx="3419427" cy="2184397"/>
          </a:xfrm>
          <a:custGeom>
            <a:avLst/>
            <a:gdLst/>
            <a:ahLst/>
            <a:cxnLst/>
            <a:rect l="l" t="t" r="r" b="b"/>
            <a:pathLst>
              <a:path w="3419427" h="2184397">
                <a:moveTo>
                  <a:pt x="0" y="0"/>
                </a:moveTo>
                <a:lnTo>
                  <a:pt x="3419427" y="0"/>
                </a:lnTo>
                <a:lnTo>
                  <a:pt x="3419427" y="2184396"/>
                </a:lnTo>
                <a:lnTo>
                  <a:pt x="0" y="218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7292" y="1733169"/>
            <a:ext cx="2378897" cy="221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5"/>
              </a:lnSpc>
            </a:pPr>
            <a:r>
              <a:rPr lang="en-US" sz="6485">
                <a:solidFill>
                  <a:srgbClr val="004AAD"/>
                </a:solidFill>
                <a:latin typeface="Josefin Sans Semi-Bold" panose="00000700000000000000"/>
              </a:rPr>
              <a:t>Thành viên</a:t>
            </a:r>
            <a:endParaRPr lang="en-US" sz="6485">
              <a:solidFill>
                <a:srgbClr val="004AAD"/>
              </a:solidFill>
              <a:latin typeface="Josefin Sans Semi-Bold" panose="000007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23795" y="2400300"/>
            <a:ext cx="10559205" cy="5968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45"/>
              </a:lnSpc>
            </a:pP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Đặng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Đức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Mạnh - 2020604935 Vũ Mạnh - 2021605274</a:t>
            </a:r>
            <a:endParaRPr lang="en-US" sz="5640" dirty="0">
              <a:solidFill>
                <a:srgbClr val="FFFFFF"/>
              </a:solidFill>
              <a:latin typeface="Josefin Sans"/>
            </a:endParaRPr>
          </a:p>
          <a:p>
            <a:pPr algn="l">
              <a:lnSpc>
                <a:spcPts val="7845"/>
              </a:lnSpc>
            </a:pP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Đoàn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Khắc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Minh - 2021601536 Lê </a:t>
            </a: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Lệnh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Nguyên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- 2021604114 Cao </a:t>
            </a: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Đình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</a:t>
            </a:r>
            <a:r>
              <a:rPr lang="en-US" sz="5640" dirty="0" err="1">
                <a:solidFill>
                  <a:srgbClr val="FFFFFF"/>
                </a:solidFill>
                <a:latin typeface="Josefin Sans"/>
              </a:rPr>
              <a:t>Nhật</a:t>
            </a:r>
            <a:r>
              <a:rPr lang="en-US" sz="5640" dirty="0">
                <a:solidFill>
                  <a:srgbClr val="FFFFFF"/>
                </a:solidFill>
                <a:latin typeface="Josefin Sans"/>
              </a:rPr>
              <a:t> - 2021606232</a:t>
            </a:r>
            <a:endParaRPr lang="en-US" sz="5640" dirty="0">
              <a:solidFill>
                <a:srgbClr val="FFFFFF"/>
              </a:solidFill>
              <a:latin typeface="Josefin Sans"/>
            </a:endParaRPr>
          </a:p>
          <a:p>
            <a:pPr algn="l">
              <a:lnSpc>
                <a:spcPts val="7845"/>
              </a:lnSpc>
            </a:pPr>
            <a:r>
              <a:rPr lang="en-US" sz="5640" dirty="0">
                <a:solidFill>
                  <a:srgbClr val="FFFFFF"/>
                </a:solidFill>
                <a:latin typeface="Josefin Sans"/>
              </a:rPr>
              <a:t> </a:t>
            </a:r>
            <a:endParaRPr lang="en-US" sz="5640" dirty="0">
              <a:solidFill>
                <a:srgbClr val="FFFFFF"/>
              </a:solidFill>
              <a:latin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689" y="-63494"/>
            <a:ext cx="5331876" cy="8547773"/>
          </a:xfrm>
          <a:custGeom>
            <a:avLst/>
            <a:gdLst/>
            <a:ahLst/>
            <a:cxnLst/>
            <a:rect l="l" t="t" r="r" b="b"/>
            <a:pathLst>
              <a:path w="5331876" h="8547773">
                <a:moveTo>
                  <a:pt x="0" y="0"/>
                </a:moveTo>
                <a:lnTo>
                  <a:pt x="5331876" y="0"/>
                </a:lnTo>
                <a:lnTo>
                  <a:pt x="5331876" y="8547773"/>
                </a:lnTo>
                <a:lnTo>
                  <a:pt x="0" y="85477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18306" y="6532740"/>
            <a:ext cx="3333198" cy="3817763"/>
          </a:xfrm>
          <a:custGeom>
            <a:avLst/>
            <a:gdLst/>
            <a:ahLst/>
            <a:cxnLst/>
            <a:rect l="l" t="t" r="r" b="b"/>
            <a:pathLst>
              <a:path w="3333198" h="3817763">
                <a:moveTo>
                  <a:pt x="0" y="0"/>
                </a:moveTo>
                <a:lnTo>
                  <a:pt x="3333197" y="0"/>
                </a:lnTo>
                <a:lnTo>
                  <a:pt x="3333197" y="3817763"/>
                </a:lnTo>
                <a:lnTo>
                  <a:pt x="0" y="3817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86906" y="915553"/>
            <a:ext cx="6314894" cy="10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15"/>
              </a:lnSpc>
            </a:pPr>
            <a:r>
              <a:rPr lang="en-US" sz="6010" dirty="0" err="1">
                <a:solidFill>
                  <a:srgbClr val="F7B4A7"/>
                </a:solidFill>
                <a:latin typeface="Josefin Sans Semi-Bold" panose="00000700000000000000"/>
              </a:rPr>
              <a:t>Nội</a:t>
            </a:r>
            <a:r>
              <a:rPr lang="en-US" sz="6010" dirty="0">
                <a:solidFill>
                  <a:srgbClr val="F7B4A7"/>
                </a:solidFill>
                <a:latin typeface="Josefin Sans Semi-Bold" panose="00000700000000000000"/>
              </a:rPr>
              <a:t> dung </a:t>
            </a:r>
            <a:r>
              <a:rPr lang="en-US" sz="6010" dirty="0" err="1">
                <a:solidFill>
                  <a:srgbClr val="F7B4A7"/>
                </a:solidFill>
                <a:latin typeface="Josefin Sans Semi-Bold" panose="00000700000000000000"/>
              </a:rPr>
              <a:t>bài</a:t>
            </a:r>
            <a:r>
              <a:rPr lang="en-US" sz="6010" dirty="0">
                <a:solidFill>
                  <a:srgbClr val="F7B4A7"/>
                </a:solidFill>
                <a:latin typeface="Josefin Sans Semi-Bold" panose="00000700000000000000"/>
              </a:rPr>
              <a:t> </a:t>
            </a:r>
            <a:r>
              <a:rPr lang="en-US" sz="6010" dirty="0" err="1">
                <a:solidFill>
                  <a:srgbClr val="F7B4A7"/>
                </a:solidFill>
                <a:latin typeface="Josefin Sans Semi-Bold" panose="00000700000000000000"/>
              </a:rPr>
              <a:t>học</a:t>
            </a:r>
            <a:endParaRPr lang="en-US" sz="6010" dirty="0">
              <a:solidFill>
                <a:srgbClr val="F7B4A7"/>
              </a:solidFill>
              <a:latin typeface="Josefin Sans Semi-Bold" panose="000007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86906" y="2947635"/>
            <a:ext cx="7534094" cy="3914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5510" dirty="0">
                <a:solidFill>
                  <a:srgbClr val="F7B4A7"/>
                </a:solidFill>
                <a:latin typeface="Josefin Sans"/>
              </a:rPr>
              <a:t>1.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Giới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thiệu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chung</a:t>
            </a:r>
            <a:endParaRPr lang="en-US" sz="5510" dirty="0">
              <a:solidFill>
                <a:srgbClr val="F7B4A7"/>
              </a:solidFill>
              <a:latin typeface="Josefin Sans"/>
            </a:endParaRPr>
          </a:p>
          <a:p>
            <a:pPr algn="l">
              <a:lnSpc>
                <a:spcPts val="7650"/>
              </a:lnSpc>
            </a:pPr>
            <a:r>
              <a:rPr lang="en-US" sz="5510" dirty="0">
                <a:solidFill>
                  <a:srgbClr val="F7B4A7"/>
                </a:solidFill>
                <a:latin typeface="Josefin Sans"/>
              </a:rPr>
              <a:t>2.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Cơ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sở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lý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thuyết</a:t>
            </a:r>
            <a:endParaRPr lang="en-US" sz="5510" dirty="0">
              <a:solidFill>
                <a:srgbClr val="F7B4A7"/>
              </a:solidFill>
              <a:latin typeface="Josefin Sans"/>
            </a:endParaRPr>
          </a:p>
          <a:p>
            <a:pPr algn="just">
              <a:lnSpc>
                <a:spcPts val="7650"/>
              </a:lnSpc>
            </a:pPr>
            <a:r>
              <a:rPr lang="en-US" sz="5510" dirty="0">
                <a:solidFill>
                  <a:srgbClr val="F7B4A7"/>
                </a:solidFill>
                <a:latin typeface="Josefin Sans"/>
              </a:rPr>
              <a:t>3.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Cài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đặt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và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kiểm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thử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4.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Kết</a:t>
            </a:r>
            <a:r>
              <a:rPr lang="en-US" sz="5510" dirty="0">
                <a:solidFill>
                  <a:srgbClr val="F7B4A7"/>
                </a:solidFill>
                <a:latin typeface="Josefin Sans"/>
              </a:rPr>
              <a:t> </a:t>
            </a:r>
            <a:r>
              <a:rPr lang="en-US" sz="5510" dirty="0" err="1">
                <a:solidFill>
                  <a:srgbClr val="F7B4A7"/>
                </a:solidFill>
                <a:latin typeface="Josefin Sans"/>
              </a:rPr>
              <a:t>luận</a:t>
            </a:r>
            <a:endParaRPr lang="en-US" sz="5510" dirty="0">
              <a:solidFill>
                <a:srgbClr val="F7B4A7"/>
              </a:solidFill>
              <a:latin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727" y="3093701"/>
            <a:ext cx="15047976" cy="5936047"/>
          </a:xfrm>
          <a:custGeom>
            <a:avLst/>
            <a:gdLst/>
            <a:ahLst/>
            <a:cxnLst/>
            <a:rect l="l" t="t" r="r" b="b"/>
            <a:pathLst>
              <a:path w="15047976" h="5936047">
                <a:moveTo>
                  <a:pt x="0" y="0"/>
                </a:moveTo>
                <a:lnTo>
                  <a:pt x="15047976" y="0"/>
                </a:lnTo>
                <a:lnTo>
                  <a:pt x="15047976" y="5936047"/>
                </a:lnTo>
                <a:lnTo>
                  <a:pt x="0" y="59360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52047" y="542925"/>
            <a:ext cx="1543050" cy="2609850"/>
          </a:xfrm>
          <a:custGeom>
            <a:avLst/>
            <a:gdLst/>
            <a:ahLst/>
            <a:cxnLst/>
            <a:rect l="l" t="t" r="r" b="b"/>
            <a:pathLst>
              <a:path w="1543050" h="2609850">
                <a:moveTo>
                  <a:pt x="0" y="0"/>
                </a:moveTo>
                <a:lnTo>
                  <a:pt x="1543050" y="0"/>
                </a:lnTo>
                <a:lnTo>
                  <a:pt x="1543050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71638" y="8545068"/>
            <a:ext cx="3524250" cy="1428750"/>
          </a:xfrm>
          <a:custGeom>
            <a:avLst/>
            <a:gdLst/>
            <a:ahLst/>
            <a:cxnLst/>
            <a:rect l="l" t="t" r="r" b="b"/>
            <a:pathLst>
              <a:path w="3524250" h="1428750">
                <a:moveTo>
                  <a:pt x="0" y="0"/>
                </a:moveTo>
                <a:lnTo>
                  <a:pt x="3524250" y="0"/>
                </a:lnTo>
                <a:lnTo>
                  <a:pt x="35242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8447" y="4023655"/>
            <a:ext cx="13895213" cy="311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hệ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thống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định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tuyến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một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quan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trọng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trong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lĩnh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vực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quản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vận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hành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giao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thông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công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cộng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.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Mục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tiêu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này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tìm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ra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một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hệ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thống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định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tuyến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hiệu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quả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đáp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ứng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nhu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cầu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vận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chuyển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hành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yếu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tố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như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hành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trình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khoảng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cách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số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buýt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cần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thiết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tắc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nghẽn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giao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thông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tiêu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thụ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năng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60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3460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346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3950" y="402590"/>
            <a:ext cx="8799830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spc="38" dirty="0">
                <a:solidFill>
                  <a:srgbClr val="31356E"/>
                </a:solidFill>
                <a:latin typeface="Josefin Sans Bold"/>
              </a:rPr>
              <a:t>1.Giới </a:t>
            </a:r>
            <a:r>
              <a:rPr lang="en-US" sz="6400" spc="38" dirty="0" err="1">
                <a:solidFill>
                  <a:srgbClr val="31356E"/>
                </a:solidFill>
                <a:latin typeface="Josefin Sans Bold"/>
              </a:rPr>
              <a:t>thiệu</a:t>
            </a:r>
            <a:r>
              <a:rPr lang="en-US" sz="6400" spc="38" dirty="0">
                <a:solidFill>
                  <a:srgbClr val="31356E"/>
                </a:solidFill>
                <a:latin typeface="Josefin Sans Bold"/>
              </a:rPr>
              <a:t> </a:t>
            </a:r>
            <a:r>
              <a:rPr lang="en-US" sz="6400" spc="38" dirty="0" err="1">
                <a:solidFill>
                  <a:srgbClr val="31356E"/>
                </a:solidFill>
                <a:latin typeface="Josefin Sans Bold"/>
              </a:rPr>
              <a:t>chung</a:t>
            </a:r>
            <a:endParaRPr lang="en-US" sz="6400" spc="38" dirty="0">
              <a:solidFill>
                <a:srgbClr val="31356E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69371" y="1621793"/>
            <a:ext cx="9164564" cy="119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Khái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quát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hệ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thống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định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tuyến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xe</a:t>
            </a:r>
            <a:r>
              <a:rPr lang="en-US" sz="4055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4055" dirty="0" err="1">
                <a:solidFill>
                  <a:srgbClr val="2B4B82"/>
                </a:solidFill>
                <a:latin typeface="Josefin Sans"/>
              </a:rPr>
              <a:t>buýt</a:t>
            </a:r>
            <a:endParaRPr lang="en-US" sz="4055" dirty="0">
              <a:solidFill>
                <a:srgbClr val="2B4B82"/>
              </a:solidFill>
              <a:latin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688" y="6529006"/>
            <a:ext cx="3744344" cy="3107998"/>
          </a:xfrm>
          <a:custGeom>
            <a:avLst/>
            <a:gdLst/>
            <a:ahLst/>
            <a:cxnLst/>
            <a:rect l="l" t="t" r="r" b="b"/>
            <a:pathLst>
              <a:path w="3744344" h="3107998">
                <a:moveTo>
                  <a:pt x="0" y="0"/>
                </a:moveTo>
                <a:lnTo>
                  <a:pt x="3744344" y="0"/>
                </a:lnTo>
                <a:lnTo>
                  <a:pt x="3744344" y="3107998"/>
                </a:lnTo>
                <a:lnTo>
                  <a:pt x="0" y="31079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41259" y="7262022"/>
            <a:ext cx="2392709" cy="25822"/>
          </a:xfrm>
          <a:custGeom>
            <a:avLst/>
            <a:gdLst/>
            <a:ahLst/>
            <a:cxnLst/>
            <a:rect l="l" t="t" r="r" b="b"/>
            <a:pathLst>
              <a:path w="2392709" h="25822">
                <a:moveTo>
                  <a:pt x="0" y="0"/>
                </a:moveTo>
                <a:lnTo>
                  <a:pt x="2392709" y="0"/>
                </a:lnTo>
                <a:lnTo>
                  <a:pt x="2392709" y="25822"/>
                </a:lnTo>
                <a:lnTo>
                  <a:pt x="0" y="2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3801" y="7262022"/>
            <a:ext cx="2392709" cy="25822"/>
          </a:xfrm>
          <a:custGeom>
            <a:avLst/>
            <a:gdLst/>
            <a:ahLst/>
            <a:cxnLst/>
            <a:rect l="l" t="t" r="r" b="b"/>
            <a:pathLst>
              <a:path w="2392709" h="25822">
                <a:moveTo>
                  <a:pt x="0" y="0"/>
                </a:moveTo>
                <a:lnTo>
                  <a:pt x="2392708" y="0"/>
                </a:lnTo>
                <a:lnTo>
                  <a:pt x="2392708" y="25822"/>
                </a:lnTo>
                <a:lnTo>
                  <a:pt x="0" y="2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59713" y="7262022"/>
            <a:ext cx="2392709" cy="25822"/>
          </a:xfrm>
          <a:custGeom>
            <a:avLst/>
            <a:gdLst/>
            <a:ahLst/>
            <a:cxnLst/>
            <a:rect l="l" t="t" r="r" b="b"/>
            <a:pathLst>
              <a:path w="2392709" h="25822">
                <a:moveTo>
                  <a:pt x="0" y="0"/>
                </a:moveTo>
                <a:lnTo>
                  <a:pt x="2392708" y="0"/>
                </a:lnTo>
                <a:lnTo>
                  <a:pt x="2392708" y="25822"/>
                </a:lnTo>
                <a:lnTo>
                  <a:pt x="0" y="25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02714" y="20164"/>
            <a:ext cx="3375022" cy="2019586"/>
          </a:xfrm>
          <a:custGeom>
            <a:avLst/>
            <a:gdLst/>
            <a:ahLst/>
            <a:cxnLst/>
            <a:rect l="l" t="t" r="r" b="b"/>
            <a:pathLst>
              <a:path w="3375022" h="2019586">
                <a:moveTo>
                  <a:pt x="0" y="0"/>
                </a:moveTo>
                <a:lnTo>
                  <a:pt x="3375022" y="0"/>
                </a:lnTo>
                <a:lnTo>
                  <a:pt x="3375022" y="2019586"/>
                </a:lnTo>
                <a:lnTo>
                  <a:pt x="0" y="2019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17565" y="4866640"/>
            <a:ext cx="5945505" cy="10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95"/>
              </a:lnSpc>
            </a:pPr>
            <a:r>
              <a:rPr lang="en-US" sz="5780" dirty="0" err="1">
                <a:solidFill>
                  <a:srgbClr val="2B4B82"/>
                </a:solidFill>
                <a:latin typeface="Josefin Sans Bold"/>
              </a:rPr>
              <a:t>Mục</a:t>
            </a:r>
            <a:r>
              <a:rPr lang="en-US" sz="578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780" dirty="0" err="1">
                <a:solidFill>
                  <a:srgbClr val="2B4B82"/>
                </a:solidFill>
                <a:latin typeface="Josefin Sans Bold"/>
              </a:rPr>
              <a:t>tiêu</a:t>
            </a:r>
            <a:r>
              <a:rPr lang="en-US" sz="578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780" dirty="0" err="1">
                <a:solidFill>
                  <a:srgbClr val="2B4B82"/>
                </a:solidFill>
                <a:latin typeface="Josefin Sans Bold"/>
              </a:rPr>
              <a:t>cụ</a:t>
            </a:r>
            <a:r>
              <a:rPr lang="en-US" sz="578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780" dirty="0" err="1">
                <a:solidFill>
                  <a:srgbClr val="2B4B82"/>
                </a:solidFill>
                <a:latin typeface="Josefin Sans Bold"/>
              </a:rPr>
              <a:t>thể</a:t>
            </a:r>
            <a:endParaRPr lang="en-US" sz="578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05006" y="8039252"/>
            <a:ext cx="2021786" cy="166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160">
                <a:solidFill>
                  <a:srgbClr val="2B4B82"/>
                </a:solidFill>
                <a:latin typeface="Josefin Sans Bold"/>
              </a:rPr>
              <a:t>Tối ưu hóa tuyến đường.</a:t>
            </a:r>
            <a:endParaRPr lang="en-US" sz="316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5644" y="8039224"/>
            <a:ext cx="2021786" cy="109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5"/>
              </a:lnSpc>
            </a:pPr>
            <a:r>
              <a:rPr lang="en-US" sz="3160">
                <a:solidFill>
                  <a:srgbClr val="2B4B82"/>
                </a:solidFill>
                <a:latin typeface="Josefin Sans Bold"/>
              </a:rPr>
              <a:t>Tối ưu hóa lịch trình</a:t>
            </a:r>
            <a:endParaRPr lang="en-US" sz="316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54480" y="8115202"/>
            <a:ext cx="2172272" cy="109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5"/>
              </a:lnSpc>
            </a:pPr>
            <a:r>
              <a:rPr lang="en-US" sz="3160">
                <a:solidFill>
                  <a:srgbClr val="2B4B82"/>
                </a:solidFill>
                <a:latin typeface="Josefin Sans Bold"/>
              </a:rPr>
              <a:t>Tối ưu hóa số lượng xe</a:t>
            </a:r>
            <a:endParaRPr lang="en-US" sz="316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53528" y="8039887"/>
            <a:ext cx="2021786" cy="166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160">
                <a:solidFill>
                  <a:srgbClr val="2B4B82"/>
                </a:solidFill>
                <a:latin typeface="Josefin Sans Bold"/>
              </a:rPr>
              <a:t>Tối ưu hóa quản lý và bảo trì</a:t>
            </a:r>
            <a:endParaRPr lang="en-US" sz="316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81776" y="6903149"/>
            <a:ext cx="173679" cy="67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2B4B82"/>
                </a:solidFill>
                <a:latin typeface="Josefin Sans Bold"/>
              </a:rPr>
              <a:t>1</a:t>
            </a:r>
            <a:endParaRPr lang="en-US" sz="3975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22309" y="6903149"/>
            <a:ext cx="294342" cy="67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 dirty="0">
                <a:solidFill>
                  <a:srgbClr val="2B4B82"/>
                </a:solidFill>
                <a:latin typeface="Josefin Sans Bold"/>
              </a:rPr>
              <a:t>2</a:t>
            </a:r>
            <a:endParaRPr lang="en-US" sz="3975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85298" y="6903149"/>
            <a:ext cx="266071" cy="67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2B4B82"/>
                </a:solidFill>
                <a:latin typeface="Josefin Sans Bold"/>
              </a:rPr>
              <a:t>3</a:t>
            </a:r>
            <a:endParaRPr lang="en-US" sz="3975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93680" y="6903149"/>
            <a:ext cx="279197" cy="67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2B4B82"/>
                </a:solidFill>
                <a:latin typeface="Josefin Sans Bold"/>
              </a:rPr>
              <a:t>4</a:t>
            </a:r>
            <a:endParaRPr lang="en-US" sz="3975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580380" y="925195"/>
            <a:ext cx="6817995" cy="998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90"/>
              </a:lnSpc>
            </a:pPr>
            <a:r>
              <a:rPr lang="en-US" sz="5565" dirty="0" err="1">
                <a:solidFill>
                  <a:srgbClr val="2B4B82"/>
                </a:solidFill>
                <a:latin typeface="Josefin Sans Bold"/>
              </a:rPr>
              <a:t>Mục</a:t>
            </a:r>
            <a:r>
              <a:rPr lang="en-US" sz="556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565" dirty="0" err="1">
                <a:solidFill>
                  <a:srgbClr val="2B4B82"/>
                </a:solidFill>
                <a:latin typeface="Josefin Sans Bold"/>
              </a:rPr>
              <a:t>tiêu</a:t>
            </a:r>
            <a:r>
              <a:rPr lang="en-US" sz="556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565" dirty="0" err="1">
                <a:solidFill>
                  <a:srgbClr val="2B4B82"/>
                </a:solidFill>
                <a:latin typeface="Josefin Sans Bold"/>
              </a:rPr>
              <a:t>tổng</a:t>
            </a:r>
            <a:r>
              <a:rPr lang="en-US" sz="556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565" dirty="0" err="1">
                <a:solidFill>
                  <a:srgbClr val="2B4B82"/>
                </a:solidFill>
                <a:latin typeface="Josefin Sans Bold"/>
              </a:rPr>
              <a:t>quát</a:t>
            </a:r>
            <a:endParaRPr lang="en-US" sz="5565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7068" y="2244528"/>
            <a:ext cx="15845304" cy="161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Mục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tiêu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tổng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quát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của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nghiên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cứu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là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tối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ưu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hóa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các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bố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trí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tuyến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đường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,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thời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gian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di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chuyển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của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một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xe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buýt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và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số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lượng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xe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buýt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cần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dùng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trong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một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lộ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trình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cố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định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nhằm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giải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quyết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hoặc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giảm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bớt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các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vấn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đề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của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các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tuyến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xe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buýt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hiện</a:t>
            </a:r>
            <a:r>
              <a:rPr lang="en-US" sz="309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3090" dirty="0" err="1">
                <a:solidFill>
                  <a:srgbClr val="2B4B82"/>
                </a:solidFill>
                <a:latin typeface="Josefin Sans Bold"/>
              </a:rPr>
              <a:t>tại</a:t>
            </a:r>
            <a:endParaRPr lang="en-US" sz="3090" dirty="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303" y="-63503"/>
            <a:ext cx="4719190" cy="1935023"/>
          </a:xfrm>
          <a:custGeom>
            <a:avLst/>
            <a:gdLst/>
            <a:ahLst/>
            <a:cxnLst/>
            <a:rect l="l" t="t" r="r" b="b"/>
            <a:pathLst>
              <a:path w="4719190" h="1935023">
                <a:moveTo>
                  <a:pt x="0" y="0"/>
                </a:moveTo>
                <a:lnTo>
                  <a:pt x="4719190" y="0"/>
                </a:lnTo>
                <a:lnTo>
                  <a:pt x="4719190" y="1935023"/>
                </a:lnTo>
                <a:lnTo>
                  <a:pt x="0" y="193502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34445" y="-63503"/>
            <a:ext cx="5472655" cy="1958969"/>
          </a:xfrm>
          <a:custGeom>
            <a:avLst/>
            <a:gdLst/>
            <a:ahLst/>
            <a:cxnLst/>
            <a:rect l="l" t="t" r="r" b="b"/>
            <a:pathLst>
              <a:path w="5472655" h="1958969">
                <a:moveTo>
                  <a:pt x="0" y="0"/>
                </a:moveTo>
                <a:lnTo>
                  <a:pt x="5472656" y="0"/>
                </a:lnTo>
                <a:lnTo>
                  <a:pt x="5472656" y="1958968"/>
                </a:lnTo>
                <a:lnTo>
                  <a:pt x="0" y="1958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40423" y="4487913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40423" y="5688063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0423" y="6288138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0423" y="6888213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40423" y="7488288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40423" y="8088363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0"/>
                </a:lnTo>
                <a:lnTo>
                  <a:pt x="104775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63774" y="-63503"/>
            <a:ext cx="2202704" cy="1403347"/>
          </a:xfrm>
          <a:custGeom>
            <a:avLst/>
            <a:gdLst/>
            <a:ahLst/>
            <a:cxnLst/>
            <a:rect l="l" t="t" r="r" b="b"/>
            <a:pathLst>
              <a:path w="2202704" h="1403347">
                <a:moveTo>
                  <a:pt x="0" y="0"/>
                </a:moveTo>
                <a:lnTo>
                  <a:pt x="2202704" y="0"/>
                </a:lnTo>
                <a:lnTo>
                  <a:pt x="2202704" y="1403347"/>
                </a:lnTo>
                <a:lnTo>
                  <a:pt x="0" y="140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76542" y="-63503"/>
            <a:ext cx="3963581" cy="1618174"/>
          </a:xfrm>
          <a:custGeom>
            <a:avLst/>
            <a:gdLst/>
            <a:ahLst/>
            <a:cxnLst/>
            <a:rect l="l" t="t" r="r" b="b"/>
            <a:pathLst>
              <a:path w="3963581" h="1618174">
                <a:moveTo>
                  <a:pt x="0" y="0"/>
                </a:moveTo>
                <a:lnTo>
                  <a:pt x="3963581" y="0"/>
                </a:lnTo>
                <a:lnTo>
                  <a:pt x="3963581" y="1618173"/>
                </a:lnTo>
                <a:lnTo>
                  <a:pt x="0" y="16181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85290" y="1964055"/>
            <a:ext cx="4863465" cy="1960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645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Đối tượng nghiên cứu</a:t>
            </a:r>
            <a:endParaRPr lang="en-US" sz="640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717" y="4229205"/>
            <a:ext cx="7041423" cy="477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Đối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tượng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nghiên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cứu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này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thuật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Greedy(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Tham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lam)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mô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hình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đồ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thị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dữ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liệu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thực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tế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liên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quan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tới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việc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giải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nhằm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thời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gian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đi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lại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khách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hàng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hệ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thống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chi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phí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công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ty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vận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tải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giao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thông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công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cộng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.</a:t>
            </a:r>
            <a:endParaRPr lang="en-US" sz="340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17505" y="4211955"/>
            <a:ext cx="6439535" cy="4241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Định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nghĩa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mô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hình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toán</a:t>
            </a:r>
            <a:endParaRPr lang="en-US" sz="3400" dirty="0">
              <a:solidFill>
                <a:srgbClr val="2B4B82"/>
              </a:solidFill>
              <a:latin typeface="Josefin Sans"/>
            </a:endParaRPr>
          </a:p>
          <a:p>
            <a:pPr algn="l">
              <a:lnSpc>
                <a:spcPts val="4725"/>
              </a:lnSpc>
            </a:pP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Phát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triển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thuật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Greedy: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mục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tiêu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cụ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thể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: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Xác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định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giới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hạn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ràng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buộc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: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Đánh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giá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so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sánh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kết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quả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Nghiên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cứu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mở</a:t>
            </a:r>
            <a:r>
              <a:rPr lang="en-US" sz="34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400" dirty="0" err="1">
                <a:solidFill>
                  <a:srgbClr val="2B4B82"/>
                </a:solidFill>
                <a:latin typeface="Josefin Sans"/>
              </a:rPr>
              <a:t>rộng</a:t>
            </a:r>
            <a:endParaRPr lang="en-US" sz="340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79887" y="1777422"/>
            <a:ext cx="4869713" cy="205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6670" dirty="0" err="1">
                <a:solidFill>
                  <a:srgbClr val="2B4B82"/>
                </a:solidFill>
                <a:latin typeface="Josefin Sans Bold"/>
              </a:rPr>
              <a:t>Phạm</a:t>
            </a:r>
            <a:r>
              <a:rPr lang="en-US" sz="6670" dirty="0">
                <a:solidFill>
                  <a:srgbClr val="2B4B82"/>
                </a:solidFill>
                <a:latin typeface="Josefin Sans Bold"/>
              </a:rPr>
              <a:t> vi </a:t>
            </a:r>
            <a:r>
              <a:rPr lang="en-US" sz="6670" dirty="0" err="1">
                <a:solidFill>
                  <a:srgbClr val="2B4B82"/>
                </a:solidFill>
                <a:latin typeface="Josefin Sans Bold"/>
              </a:rPr>
              <a:t>nghiên</a:t>
            </a:r>
            <a:r>
              <a:rPr lang="en-US" sz="667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670" dirty="0" err="1">
                <a:solidFill>
                  <a:srgbClr val="2B4B82"/>
                </a:solidFill>
                <a:latin typeface="Josefin Sans Bold"/>
              </a:rPr>
              <a:t>cứu</a:t>
            </a:r>
            <a:endParaRPr lang="en-US" sz="6670" dirty="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334000" cy="10287000"/>
          </a:xfrm>
          <a:custGeom>
            <a:avLst/>
            <a:gdLst/>
            <a:ahLst/>
            <a:cxnLst/>
            <a:rect l="l" t="t" r="r" b="b"/>
            <a:pathLst>
              <a:path w="5334000" h="10287000">
                <a:moveTo>
                  <a:pt x="0" y="0"/>
                </a:moveTo>
                <a:lnTo>
                  <a:pt x="5334000" y="0"/>
                </a:lnTo>
                <a:lnTo>
                  <a:pt x="533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5700"/>
            </a:blip>
            <a:stretch>
              <a:fillRect l="-33986" r="-1552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6238" y="2826553"/>
            <a:ext cx="363960" cy="784222"/>
          </a:xfrm>
          <a:custGeom>
            <a:avLst/>
            <a:gdLst/>
            <a:ahLst/>
            <a:cxnLst/>
            <a:rect l="l" t="t" r="r" b="b"/>
            <a:pathLst>
              <a:path w="363960" h="784222">
                <a:moveTo>
                  <a:pt x="0" y="0"/>
                </a:moveTo>
                <a:lnTo>
                  <a:pt x="363960" y="0"/>
                </a:lnTo>
                <a:lnTo>
                  <a:pt x="363960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7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07139" y="7089115"/>
            <a:ext cx="363960" cy="784222"/>
          </a:xfrm>
          <a:custGeom>
            <a:avLst/>
            <a:gdLst/>
            <a:ahLst/>
            <a:cxnLst/>
            <a:rect l="l" t="t" r="r" b="b"/>
            <a:pathLst>
              <a:path w="363960" h="784222">
                <a:moveTo>
                  <a:pt x="0" y="0"/>
                </a:moveTo>
                <a:lnTo>
                  <a:pt x="363960" y="0"/>
                </a:lnTo>
                <a:lnTo>
                  <a:pt x="363960" y="784221"/>
                </a:lnTo>
                <a:lnTo>
                  <a:pt x="0" y="784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7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2644323" y="1176347"/>
            <a:ext cx="6819900" cy="4467225"/>
          </a:xfrm>
          <a:custGeom>
            <a:avLst/>
            <a:gdLst/>
            <a:ahLst/>
            <a:cxnLst/>
            <a:rect l="l" t="t" r="r" b="b"/>
            <a:pathLst>
              <a:path w="6819900" h="4467225">
                <a:moveTo>
                  <a:pt x="0" y="0"/>
                </a:moveTo>
                <a:lnTo>
                  <a:pt x="6819900" y="0"/>
                </a:lnTo>
                <a:lnTo>
                  <a:pt x="6819900" y="4467225"/>
                </a:lnTo>
                <a:lnTo>
                  <a:pt x="0" y="4467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7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07735" y="205740"/>
            <a:ext cx="7466330" cy="1170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35"/>
              </a:lnSpc>
            </a:pPr>
            <a:r>
              <a:rPr lang="en-US" sz="6525" dirty="0">
                <a:solidFill>
                  <a:srgbClr val="2B4B82"/>
                </a:solidFill>
                <a:latin typeface="Josefin Sans Bold"/>
              </a:rPr>
              <a:t>2.Cơ </a:t>
            </a:r>
            <a:r>
              <a:rPr lang="en-US" sz="6525" dirty="0" err="1">
                <a:solidFill>
                  <a:srgbClr val="2B4B82"/>
                </a:solidFill>
                <a:latin typeface="Josefin Sans Bold"/>
              </a:rPr>
              <a:t>sở</a:t>
            </a:r>
            <a:r>
              <a:rPr lang="en-US" sz="652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525" dirty="0" err="1">
                <a:solidFill>
                  <a:srgbClr val="2B4B82"/>
                </a:solidFill>
                <a:latin typeface="Josefin Sans Bold"/>
              </a:rPr>
              <a:t>lý</a:t>
            </a:r>
            <a:r>
              <a:rPr lang="en-US" sz="6525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525" dirty="0" err="1">
                <a:solidFill>
                  <a:srgbClr val="2B4B82"/>
                </a:solidFill>
                <a:latin typeface="Josefin Sans Bold"/>
              </a:rPr>
              <a:t>thuyết</a:t>
            </a:r>
            <a:endParaRPr lang="en-US" sz="6525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08037" y="1819751"/>
            <a:ext cx="7812623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552" dirty="0">
                <a:solidFill>
                  <a:srgbClr val="2B4B82"/>
                </a:solidFill>
                <a:latin typeface="Josefin Sans"/>
              </a:rPr>
              <a:t>LÍ THUYẾT VỀ TỐI ƯU HÓA</a:t>
            </a:r>
            <a:endParaRPr lang="en-US" sz="3500" spc="552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08037" y="2990907"/>
            <a:ext cx="8646157" cy="268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Khái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niệm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hóa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: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lĩnh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vực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nghiên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cứu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lý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thuyết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và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thuật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giải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các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bài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toán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cực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trị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.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Nghĩa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là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tìm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trạng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thái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tối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ưu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của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một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hệ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thống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bị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ràng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buộc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sao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cho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đạt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được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mục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tiêu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mong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muốn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về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chất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3100" dirty="0" err="1">
                <a:solidFill>
                  <a:srgbClr val="2B4B82"/>
                </a:solidFill>
                <a:latin typeface="Josefin Sans"/>
              </a:rPr>
              <a:t>lượng</a:t>
            </a:r>
            <a:r>
              <a:rPr lang="en-US" sz="3100" dirty="0">
                <a:solidFill>
                  <a:srgbClr val="2B4B82"/>
                </a:solidFill>
                <a:latin typeface="Josefin Sans"/>
              </a:rPr>
              <a:t> </a:t>
            </a:r>
            <a:endParaRPr lang="en-US" sz="3100" dirty="0">
              <a:solidFill>
                <a:srgbClr val="2B4B82"/>
              </a:solidFill>
              <a:latin typeface="Josefi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04055" y="7258983"/>
            <a:ext cx="11855406" cy="162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Tối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ưu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hóa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trong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giao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thông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: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là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quá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trình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nghiên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cứu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và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áp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dụng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các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phương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pháp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và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công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nghệ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để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cải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thiện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hiệu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suất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,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hiệu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quả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và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chất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lượng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của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hệ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thống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giao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thông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công</a:t>
            </a:r>
            <a:r>
              <a:rPr lang="en-US" sz="3115" dirty="0">
                <a:solidFill>
                  <a:srgbClr val="2B4B82"/>
                </a:solidFill>
                <a:latin typeface="Josefin Sans Semi-Bold" panose="00000700000000000000"/>
              </a:rPr>
              <a:t> </a:t>
            </a:r>
            <a:r>
              <a:rPr lang="en-US" sz="3115" dirty="0" err="1">
                <a:solidFill>
                  <a:srgbClr val="2B4B82"/>
                </a:solidFill>
                <a:latin typeface="Josefin Sans Semi-Bold" panose="00000700000000000000"/>
              </a:rPr>
              <a:t>cộng</a:t>
            </a:r>
            <a:endParaRPr lang="en-US" sz="3115" dirty="0">
              <a:solidFill>
                <a:srgbClr val="2B4B82"/>
              </a:solidFill>
              <a:latin typeface="Josefin Sans Semi-Bold" panose="000007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6449" y="1940681"/>
            <a:ext cx="1555652" cy="1317279"/>
          </a:xfrm>
          <a:custGeom>
            <a:avLst/>
            <a:gdLst/>
            <a:ahLst/>
            <a:cxnLst/>
            <a:rect l="l" t="t" r="r" b="b"/>
            <a:pathLst>
              <a:path w="1555652" h="1317279">
                <a:moveTo>
                  <a:pt x="0" y="0"/>
                </a:moveTo>
                <a:lnTo>
                  <a:pt x="1555652" y="0"/>
                </a:lnTo>
                <a:lnTo>
                  <a:pt x="1555652" y="1317279"/>
                </a:lnTo>
                <a:lnTo>
                  <a:pt x="0" y="131727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35120" y="4188000"/>
            <a:ext cx="1548270" cy="1045893"/>
          </a:xfrm>
          <a:custGeom>
            <a:avLst/>
            <a:gdLst/>
            <a:ahLst/>
            <a:cxnLst/>
            <a:rect l="l" t="t" r="r" b="b"/>
            <a:pathLst>
              <a:path w="1548270" h="1045893">
                <a:moveTo>
                  <a:pt x="0" y="0"/>
                </a:moveTo>
                <a:lnTo>
                  <a:pt x="1548270" y="0"/>
                </a:lnTo>
                <a:lnTo>
                  <a:pt x="1548270" y="1045892"/>
                </a:lnTo>
                <a:lnTo>
                  <a:pt x="0" y="1045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33620" y="6633210"/>
            <a:ext cx="3054350" cy="3277235"/>
          </a:xfrm>
          <a:custGeom>
            <a:avLst/>
            <a:gdLst/>
            <a:ahLst/>
            <a:cxnLst/>
            <a:rect l="l" t="t" r="r" b="b"/>
            <a:pathLst>
              <a:path w="3162433" h="3439535">
                <a:moveTo>
                  <a:pt x="0" y="0"/>
                </a:moveTo>
                <a:lnTo>
                  <a:pt x="3162433" y="0"/>
                </a:lnTo>
                <a:lnTo>
                  <a:pt x="3162433" y="3439535"/>
                </a:lnTo>
                <a:lnTo>
                  <a:pt x="0" y="343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25565" y="8108461"/>
            <a:ext cx="1828800" cy="1962150"/>
          </a:xfrm>
          <a:custGeom>
            <a:avLst/>
            <a:gdLst/>
            <a:ahLst/>
            <a:cxnLst/>
            <a:rect l="l" t="t" r="r" b="b"/>
            <a:pathLst>
              <a:path w="1828800" h="1962150">
                <a:moveTo>
                  <a:pt x="0" y="0"/>
                </a:moveTo>
                <a:lnTo>
                  <a:pt x="1828800" y="0"/>
                </a:lnTo>
                <a:lnTo>
                  <a:pt x="1828800" y="1962150"/>
                </a:lnTo>
                <a:lnTo>
                  <a:pt x="0" y="1962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4685" y="1340485"/>
            <a:ext cx="3830955" cy="3582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70"/>
              </a:lnSpc>
            </a:pPr>
            <a:r>
              <a:rPr lang="en-US" sz="5590">
                <a:solidFill>
                  <a:srgbClr val="F7B4A7"/>
                </a:solidFill>
                <a:latin typeface="Josefin Sans Bold"/>
              </a:rPr>
              <a:t>Đầu vào:</a:t>
            </a:r>
            <a:endParaRPr lang="en-US" sz="5590">
              <a:solidFill>
                <a:srgbClr val="F7B4A7"/>
              </a:solidFill>
              <a:latin typeface="Josefin Sans Bold"/>
            </a:endParaRPr>
          </a:p>
          <a:p>
            <a:pPr algn="l">
              <a:lnSpc>
                <a:spcPts val="13970"/>
              </a:lnSpc>
            </a:pPr>
            <a:r>
              <a:rPr lang="en-US" sz="5590">
                <a:solidFill>
                  <a:srgbClr val="F7B4A7"/>
                </a:solidFill>
                <a:latin typeface="Josefin Sans Bold"/>
              </a:rPr>
              <a:t>Mục tiêu:</a:t>
            </a:r>
            <a:endParaRPr lang="en-US" sz="559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1395" y="7599769"/>
            <a:ext cx="3753822" cy="94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5"/>
              </a:lnSpc>
            </a:pPr>
            <a:r>
              <a:rPr lang="en-US" sz="5590">
                <a:solidFill>
                  <a:srgbClr val="F7B4A7"/>
                </a:solidFill>
                <a:latin typeface="Josefin Sans Bold"/>
              </a:rPr>
              <a:t>Ràng buộc:</a:t>
            </a:r>
            <a:endParaRPr lang="en-US" sz="559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40041" y="3645960"/>
            <a:ext cx="6604359" cy="2463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275"/>
              </a:lnSpc>
            </a:pP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Tối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ưu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hóa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thời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gian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di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chuyển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Tối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ưu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hóa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sử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dụng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tài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nguyên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  <a:p>
            <a:pPr algn="just">
              <a:lnSpc>
                <a:spcPts val="1400"/>
              </a:lnSpc>
            </a:pPr>
            <a:r>
              <a:rPr lang="en-US" sz="2800" dirty="0">
                <a:solidFill>
                  <a:srgbClr val="F7B4A7"/>
                </a:solidFill>
                <a:latin typeface="Josefin Sans Bold"/>
              </a:rPr>
              <a:t> </a:t>
            </a:r>
            <a:endParaRPr lang="en-US" sz="280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69744" y="2821486"/>
            <a:ext cx="4260056" cy="580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65"/>
              </a:lnSpc>
            </a:pP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Dữ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liệu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hành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khách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50505" y="6099810"/>
            <a:ext cx="6835775" cy="3942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Ràng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buộc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về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đường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phố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  <a:p>
            <a:pPr algn="l">
              <a:lnSpc>
                <a:spcPts val="4640"/>
              </a:lnSpc>
            </a:pP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  <a:p>
            <a:pPr algn="l">
              <a:lnSpc>
                <a:spcPts val="3975"/>
              </a:lnSpc>
            </a:pP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Ràng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buộc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về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mật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độ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hành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khách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  <a:p>
            <a:pPr algn="l">
              <a:lnSpc>
                <a:spcPts val="5180"/>
              </a:lnSpc>
            </a:pP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Ràng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buộc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về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thời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gian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  <a:p>
            <a:pPr algn="l">
              <a:lnSpc>
                <a:spcPts val="8330"/>
              </a:lnSpc>
            </a:pP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Ràng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buộc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về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tài</a:t>
            </a:r>
            <a:r>
              <a:rPr lang="en-US" sz="3330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330" dirty="0" err="1">
                <a:solidFill>
                  <a:srgbClr val="F7B4A7"/>
                </a:solidFill>
                <a:latin typeface="Josefin Sans Bold"/>
              </a:rPr>
              <a:t>nguyên</a:t>
            </a:r>
            <a:endParaRPr lang="en-US" sz="333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4685" y="229235"/>
            <a:ext cx="8811895" cy="152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 dirty="0" err="1">
                <a:solidFill>
                  <a:srgbClr val="5CE1E6"/>
                </a:solidFill>
                <a:latin typeface="Josefin Sans Bold"/>
              </a:rPr>
              <a:t>Mô</a:t>
            </a:r>
            <a:r>
              <a:rPr lang="en-US" sz="8500" dirty="0">
                <a:solidFill>
                  <a:srgbClr val="5CE1E6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5CE1E6"/>
                </a:solidFill>
                <a:latin typeface="Josefin Sans Bold"/>
              </a:rPr>
              <a:t>tả</a:t>
            </a:r>
            <a:r>
              <a:rPr lang="en-US" sz="8500" dirty="0">
                <a:solidFill>
                  <a:srgbClr val="5CE1E6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5CE1E6"/>
                </a:solidFill>
                <a:latin typeface="Josefin Sans Bold"/>
              </a:rPr>
              <a:t>bài</a:t>
            </a:r>
            <a:r>
              <a:rPr lang="en-US" sz="8500" dirty="0">
                <a:solidFill>
                  <a:srgbClr val="5CE1E6"/>
                </a:solidFill>
                <a:latin typeface="Josefin Sans Bold"/>
              </a:rPr>
              <a:t> </a:t>
            </a:r>
            <a:r>
              <a:rPr lang="en-US" sz="8500" dirty="0" err="1">
                <a:solidFill>
                  <a:srgbClr val="5CE1E6"/>
                </a:solidFill>
                <a:latin typeface="Josefin Sans Bold"/>
              </a:rPr>
              <a:t>toán</a:t>
            </a:r>
            <a:endParaRPr lang="en-US" sz="8500" dirty="0">
              <a:solidFill>
                <a:srgbClr val="5CE1E6"/>
              </a:solidFill>
              <a:latin typeface="Josefi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69744" y="1592113"/>
            <a:ext cx="4260056" cy="605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5" dirty="0" err="1">
                <a:solidFill>
                  <a:srgbClr val="F7B4A7"/>
                </a:solidFill>
                <a:latin typeface="Josefin Sans Bold"/>
              </a:rPr>
              <a:t>Bản</a:t>
            </a:r>
            <a:r>
              <a:rPr lang="en-US" sz="3495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495" dirty="0" err="1">
                <a:solidFill>
                  <a:srgbClr val="F7B4A7"/>
                </a:solidFill>
                <a:latin typeface="Josefin Sans Bold"/>
              </a:rPr>
              <a:t>đồ</a:t>
            </a:r>
            <a:r>
              <a:rPr lang="en-US" sz="3495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495" dirty="0" err="1">
                <a:solidFill>
                  <a:srgbClr val="F7B4A7"/>
                </a:solidFill>
                <a:latin typeface="Josefin Sans Bold"/>
              </a:rPr>
              <a:t>đường</a:t>
            </a:r>
            <a:r>
              <a:rPr lang="en-US" sz="3495" dirty="0">
                <a:solidFill>
                  <a:srgbClr val="F7B4A7"/>
                </a:solidFill>
                <a:latin typeface="Josefin Sans Bold"/>
              </a:rPr>
              <a:t> </a:t>
            </a:r>
            <a:r>
              <a:rPr lang="en-US" sz="3495" dirty="0" err="1">
                <a:solidFill>
                  <a:srgbClr val="F7B4A7"/>
                </a:solidFill>
                <a:latin typeface="Josefin Sans Bold"/>
              </a:rPr>
              <a:t>phố</a:t>
            </a:r>
            <a:endParaRPr lang="en-US" sz="3495" dirty="0">
              <a:solidFill>
                <a:srgbClr val="F7B4A7"/>
              </a:solidFill>
              <a:latin typeface="Josefin Sans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1440" y="0"/>
            <a:ext cx="5291385" cy="2954322"/>
          </a:xfrm>
          <a:custGeom>
            <a:avLst/>
            <a:gdLst/>
            <a:ahLst/>
            <a:cxnLst/>
            <a:rect l="l" t="t" r="r" b="b"/>
            <a:pathLst>
              <a:path w="5291385" h="2954322">
                <a:moveTo>
                  <a:pt x="0" y="0"/>
                </a:moveTo>
                <a:lnTo>
                  <a:pt x="5291385" y="0"/>
                </a:lnTo>
                <a:lnTo>
                  <a:pt x="5291385" y="2954322"/>
                </a:lnTo>
                <a:lnTo>
                  <a:pt x="0" y="29543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0047" t="-41030" b="-224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222" y="6287728"/>
            <a:ext cx="963082" cy="746017"/>
          </a:xfrm>
          <a:custGeom>
            <a:avLst/>
            <a:gdLst/>
            <a:ahLst/>
            <a:cxnLst/>
            <a:rect l="l" t="t" r="r" b="b"/>
            <a:pathLst>
              <a:path w="963082" h="746017">
                <a:moveTo>
                  <a:pt x="0" y="0"/>
                </a:moveTo>
                <a:lnTo>
                  <a:pt x="963083" y="0"/>
                </a:lnTo>
                <a:lnTo>
                  <a:pt x="963083" y="746017"/>
                </a:lnTo>
                <a:lnTo>
                  <a:pt x="0" y="74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5452" y="2952169"/>
            <a:ext cx="963082" cy="746017"/>
          </a:xfrm>
          <a:custGeom>
            <a:avLst/>
            <a:gdLst/>
            <a:ahLst/>
            <a:cxnLst/>
            <a:rect l="l" t="t" r="r" b="b"/>
            <a:pathLst>
              <a:path w="963082" h="746017">
                <a:moveTo>
                  <a:pt x="0" y="0"/>
                </a:moveTo>
                <a:lnTo>
                  <a:pt x="963082" y="0"/>
                </a:lnTo>
                <a:lnTo>
                  <a:pt x="963082" y="746017"/>
                </a:lnTo>
                <a:lnTo>
                  <a:pt x="0" y="746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08826" y="2266760"/>
            <a:ext cx="7632697" cy="7632697"/>
          </a:xfrm>
          <a:custGeom>
            <a:avLst/>
            <a:gdLst/>
            <a:ahLst/>
            <a:cxnLst/>
            <a:rect l="l" t="t" r="r" b="b"/>
            <a:pathLst>
              <a:path w="7632697" h="7632697">
                <a:moveTo>
                  <a:pt x="0" y="0"/>
                </a:moveTo>
                <a:lnTo>
                  <a:pt x="7632697" y="0"/>
                </a:lnTo>
                <a:lnTo>
                  <a:pt x="7632697" y="7632696"/>
                </a:lnTo>
                <a:lnTo>
                  <a:pt x="0" y="7632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25062" y="962301"/>
            <a:ext cx="4785170" cy="191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150" dirty="0" err="1">
                <a:solidFill>
                  <a:srgbClr val="2B4B82"/>
                </a:solidFill>
                <a:latin typeface="Josefin Sans Bold"/>
              </a:rPr>
              <a:t>Thuật</a:t>
            </a:r>
            <a:r>
              <a:rPr lang="en-US" sz="715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7150" dirty="0" err="1">
                <a:solidFill>
                  <a:srgbClr val="2B4B82"/>
                </a:solidFill>
                <a:latin typeface="Josefin Sans Bold"/>
              </a:rPr>
              <a:t>toán</a:t>
            </a:r>
            <a:r>
              <a:rPr lang="en-US" sz="7150" dirty="0">
                <a:solidFill>
                  <a:srgbClr val="2B4B82"/>
                </a:solidFill>
                <a:latin typeface="Josefin Sans Bold"/>
              </a:rPr>
              <a:t> Greedy</a:t>
            </a:r>
            <a:endParaRPr lang="en-US" sz="7150" dirty="0">
              <a:solidFill>
                <a:srgbClr val="2B4B82"/>
              </a:solidFill>
              <a:latin typeface="Josefi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88656" y="6660737"/>
            <a:ext cx="3420170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spc="471" dirty="0">
                <a:solidFill>
                  <a:srgbClr val="94DDDE"/>
                </a:solidFill>
                <a:latin typeface="Josefin Sans"/>
              </a:rPr>
              <a:t>ĐỊNH NGHĨA</a:t>
            </a:r>
            <a:endParaRPr lang="en-US" sz="3100" spc="471" dirty="0">
              <a:solidFill>
                <a:srgbClr val="94DDDE"/>
              </a:solidFill>
              <a:latin typeface="Josefi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88656" y="3016939"/>
            <a:ext cx="3420170" cy="532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spc="471" dirty="0">
                <a:solidFill>
                  <a:srgbClr val="94DDDE"/>
                </a:solidFill>
                <a:latin typeface="Josefin Sans"/>
              </a:rPr>
              <a:t>NGUỒN GỐC</a:t>
            </a:r>
            <a:endParaRPr lang="en-US" sz="3100" spc="471" dirty="0">
              <a:solidFill>
                <a:srgbClr val="94DDDE"/>
              </a:solidFill>
              <a:latin typeface="Josefi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2304" y="8151666"/>
            <a:ext cx="16331660" cy="110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5"/>
              </a:lnSpc>
            </a:pP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Thuật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tham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lam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là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một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chiến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lược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thuật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đưa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ra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lựa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chọn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tối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ưu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tốt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nhất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ở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từng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giai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đoạn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nhỏ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với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mục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tiêu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cuối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cùng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là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đưa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ra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giải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pháp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tối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ưu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toàn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cục</a:t>
            </a:r>
            <a:endParaRPr lang="en-US" sz="3200" dirty="0">
              <a:solidFill>
                <a:srgbClr val="94DDDE"/>
              </a:solidFill>
              <a:latin typeface="Josefi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8631" y="4029999"/>
            <a:ext cx="16873661" cy="166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Nguồn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gốc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của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thuật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Greedy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có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thể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được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truy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ngược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lại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đến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những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thuật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phân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tích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và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thiết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kế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thuật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truyền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thống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trong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khoa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học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máy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tính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,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đặc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biệt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là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các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thuật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toán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tìm</a:t>
            </a:r>
            <a:r>
              <a:rPr lang="en-US" sz="3200" dirty="0">
                <a:solidFill>
                  <a:srgbClr val="94DDDE"/>
                </a:solidFill>
                <a:latin typeface="Josefin Sans"/>
              </a:rPr>
              <a:t> </a:t>
            </a:r>
            <a:r>
              <a:rPr lang="en-US" sz="3200" dirty="0" err="1">
                <a:solidFill>
                  <a:srgbClr val="94DDDE"/>
                </a:solidFill>
                <a:latin typeface="Josefin Sans"/>
              </a:rPr>
              <a:t>kiếm</a:t>
            </a:r>
            <a:endParaRPr lang="en-US" sz="3200" dirty="0">
              <a:solidFill>
                <a:srgbClr val="94DDDE"/>
              </a:solidFill>
              <a:latin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6347</Words>
  <Application>WPS Presentation</Application>
  <PresentationFormat>Custom</PresentationFormat>
  <Paragraphs>192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Josefin Sans Bold</vt:lpstr>
      <vt:lpstr>Segoe Print</vt:lpstr>
      <vt:lpstr>Josefin Sans</vt:lpstr>
      <vt:lpstr>Noto Sans</vt:lpstr>
      <vt:lpstr>Josefin Sans Semi-Bold</vt:lpstr>
      <vt:lpstr>Noto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Thực tập cơ sở ngành(Slide).pdf</dc:title>
  <dc:creator/>
  <cp:lastModifiedBy>Lệnh'h Nguyên'n</cp:lastModifiedBy>
  <cp:revision>19</cp:revision>
  <dcterms:created xsi:type="dcterms:W3CDTF">2006-08-16T00:00:00Z</dcterms:created>
  <dcterms:modified xsi:type="dcterms:W3CDTF">2023-06-15T01:23:09Z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A73EFC8E4FFF410880EC454923853802</vt:lpwstr>
  </property>
  <property fmtid="{D5CDD505-2E9C-101B-9397-08002B2CF9AE}" pid="3" name="KSOProductBuildVer">
    <vt:lpwstr>1033-11.2.0.11537</vt:lpwstr>
  </property>
</Properties>
</file>